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71" r:id="rId7"/>
    <p:sldId id="263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5A1B7F-1591-4ADA-942E-88961A4216F4}" type="datetimeFigureOut">
              <a:rPr lang="es-ES" smtClean="0"/>
              <a:t>05/06/2012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72F0B9-D0A1-4483-ADC6-B0F69A5B9D7C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Leonardo Ochoa Bolívar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Sentido de la vista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órganos anejos 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Los órganos anejos son unos órganos situados fuera del globo ocular que sirven para proteger al ojo.</a:t>
            </a:r>
          </a:p>
          <a:p>
            <a:r>
              <a:rPr lang="es-ES" sz="3200" dirty="0" smtClean="0"/>
              <a:t>Son los párpados, las pestañas, las cejas y las glándulas lacrimales.</a:t>
            </a:r>
            <a:endParaRPr lang="es-E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organos_anejos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142984"/>
            <a:ext cx="5357850" cy="435771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Funcionamiento de la visión</a:t>
            </a:r>
            <a:endParaRPr lang="es-ES" dirty="0"/>
          </a:p>
        </p:txBody>
      </p:sp>
      <p:pic>
        <p:nvPicPr>
          <p:cNvPr id="31746" name="Picture 2" descr="http://upload.wikimedia.org/wikipedia/commons/7/77/Visual_cort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5072098" cy="35719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Se llama </a:t>
            </a:r>
            <a:r>
              <a:rPr lang="es-ES" b="1" dirty="0" smtClean="0"/>
              <a:t>visión</a:t>
            </a:r>
            <a:r>
              <a:rPr lang="es-ES" dirty="0" smtClean="0"/>
              <a:t> a la capacidad de interpretar nuestro entorno gracias a los rayos de luz  que alcanzan el ojo. También se entiende por visión toda acción de ver. La visión o sentido de la vista es una de las principales capacidades sensoriales del hombre y de muchos animales. Existen diferentes tipos de métodos para el examen de la visión.</a:t>
            </a:r>
          </a:p>
          <a:p>
            <a:r>
              <a:rPr lang="es-ES" dirty="0" smtClean="0"/>
              <a:t>El ojo es la puerta de entrada por la que ingresan los estímulos luminosos que se transforman en impulsos eléctricos gracias a unas células especializadas de la retina que son los conos y los bastones.</a:t>
            </a:r>
          </a:p>
          <a:p>
            <a:r>
              <a:rPr lang="es-ES" dirty="0" smtClean="0"/>
              <a:t>El nervio óptico transmite los impulsos eléctricos generados en la retina al cerebro, donde son procesados en la corteza visual.</a:t>
            </a:r>
          </a:p>
          <a:p>
            <a:r>
              <a:rPr lang="es-ES" dirty="0" smtClean="0"/>
              <a:t>En el cerebro tiene lugar el complicado proceso de la percepción visual gracias al cual somos capaces de percibir la forma de los objetos, identificar distancias y detectar los colores y el movimiento.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4887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58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Leonardo Ochoa Bolívar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 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vista es el sentido que nos permite percibir la forma, la distancia, el tamaño y el color de los objetos.</a:t>
            </a:r>
          </a:p>
          <a:p>
            <a:r>
              <a:rPr lang="es-ES" dirty="0" smtClean="0"/>
              <a:t>Los ojos son los órganos de la vista.</a:t>
            </a:r>
          </a:p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vista</a:t>
            </a:r>
            <a:endParaRPr lang="es-ES" dirty="0"/>
          </a:p>
        </p:txBody>
      </p:sp>
      <p:pic>
        <p:nvPicPr>
          <p:cNvPr id="27650" name="Picture 2" descr="http://3.bp.blogspot.com/-FbEscCaPQXA/TeSBdVo1cZI/AAAAAAAAAD0/pz2ySuVp6aY/s1600/de-dibujos-animados-los-ojos_17-7140306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7110" y="3056142"/>
            <a:ext cx="4643470" cy="27146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142876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Los ojos son los órganos de la vista.</a:t>
            </a:r>
          </a:p>
          <a:p>
            <a:r>
              <a:rPr lang="es-ES" dirty="0" smtClean="0"/>
              <a:t>En los ojos podemos distinguir tres partes: el globo ocular, los músculos extra oculares y los órganos anejos.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r>
              <a:rPr lang="es-ES" dirty="0" smtClean="0"/>
              <a:t>Los ojos</a:t>
            </a:r>
            <a:endParaRPr lang="es-ES" dirty="0"/>
          </a:p>
        </p:txBody>
      </p:sp>
      <p:sp>
        <p:nvSpPr>
          <p:cNvPr id="26626" name="AutoShape 2" descr="data:image/jpeg;base64,/9j/4AAQSkZJRgABAQAAAQABAAD/2wCEAAkGBhISERUUEhQVFRQWFxoVGBUYGBcXGBcYGBUXFxYXFRcYGyYeGBokGRUWIC8hIycqLCwsFx4xNTAqNSYrLSkBCQoKDgwOGg8PGiwkHx0sKiwuLCouLDQsKyksLCwsLC4qLCwpKiwpLC0sLCwtLCwvKSwsLCwpKS0sKikuLCwqLP/AABEIALIBGwMBIgACEQEDEQH/xAAcAAEAAgMBAQEAAAAAAAAAAAAABQYBAwQHAgj/xABJEAACAQIEAwUEBgYHBgcBAAABAhEAAwQSITEFBkETIlFhcTJCgZEjUnKCobEHFDNiksFTY3OTorLRFRZUs+PwJDRDdMPh8UT/xAAaAQEAAgMBAAAAAAAAAAAAAAAABAUBAgMG/8QANREAAgECAwQJAgUFAQAAAAAAAAECAxEEITEFEkFREyJhcYGRodHwMsEUI0Kx4SRSgqLxU//aAAwDAQACEQMRAD8A9wpSlAKUpQClKxQGaVB8x8YuYdrBXKLZufSyJi2EYsR4ZTlbroDUXgObLrLNwAHtZAAAm0922ltNT7UX0JPkRAmaAuFKrGC5wa5AFqH1Z0Z8jW0UIST2iLLfSLA9kwSHjWvnE84xkIXSM7CQSQUxUKPA5sMDJ0gnwoC00qDucbuG3GVbdzthh21zohMHMDC5hDLAgd4gGubF8Zu2WW2XW42YSwUDum9YQhl6NF0xBjyoCy1qxWKW2pdzCjc+FVZOeToBazk21ZTmgFy1hSrN2eRTOIXYtsZAkVO8Vwj3sO6DKrsoGslQ0gwTAJEjePhQHY2JUEg6RBnpqSBrtuNqfrKzEiYncbdD6VVuNcLxDMLzWrd1oVTZUZ0OUYgAtnykj6dfQjzkcOE5HukL2jWhFlLRXL/VWVZTAhgDaOpJkEDSKAu4xSb5hAEkyNBuCddBXxiOIW7alndVCiSSRoNpPlJHzqsYnkjfsjbTvOxULlV5vtdRX0IgK0bGCBGlfD8jdwgdmWIiWUmQMPbtqjE6lc1ufIRppQFu7dddRpvqNNJ18NNa5cFxq1dJCEyAG7yskqZhlzgZlMGCNKjOFcvtad2JtjMrKCi95s1wvnuzoxUmB6nxgcFnlO+mqNaUgjKgF02pyXUZ8pb6MkXZyp3e7vrIAtZxS66jTfUaaTr4Vnt18RqJGo28fTbXzqlXeTbyex2TgmxKMCQxS5ZZmctqoAttoCQZHdEQdjciuWJ7RYZGEAEC2WW6MlsAT2X0p7sjQHQzoBbxi001Gug1GsbgeNYbGoBOYRr1B1G4HifLeqvd5MYXFa01u2FckZV9lD2cqixl1KNqIIJmTtWLPJh97shFtkUKhChjaFsXYI9s6yfDKATBoC1piVJgHXw6idRI3Fbar3B+Xms3s5KQFcSFIe5ndXm6euQLlUeB6VYRQGnF4xLSF7jBVESTsJIA/EgfGvjBcRt3lzW2zLMSJ3+NcvMOBe9YZLftZkYd4p7F1HMOASphTrVd4nw28vZXmYWuxbVrt83lUFkOY5kmdCBlZTOmoMUBcWxChgpPeaSB1MRMDykfOs3LwUFm0ABJJ2AAkk1S15ZvvZXJlttkIJDuxuE9iWY507puC2QRGk6ztW23ylcyHNDnLbUIzmCgvXLlyySqgBSrINFg5QDoKAtlvGI2gYEmNPVcwkdO7rrW3NVJTk++M2XIrMASwdpIFq5bFktGYqAyrn3gTE1v/wB3MR29l1VLaW2Vsq3CSi53L2wWQkgqwgKUXQjWBQFwpWFrNAKUpQClKUApSlAK+cutfVKA0YrBJcEOqsIIhgCIYFWGviCQfInxrTc4NZYhjatllOZSVBIbTUGN+6v8IrtpQEenAcOAB2NoQ2cAIsB/rDTfzr6t8FsLmItWwWJZjkXvEhgS2mujuNfrHxNd1KA404VaFvswiC31QKMpkye7EVi3weyqhVt2wF9kBRA1DaCPrKp+6K7aUBCJgLC4nILNvN2QcvlE911VRIHTKp+6PCpoCotB/wCOf/26f827/oKlawgCahuKt21xcODpAuXf7MNCp991I+yr1J4vEqiM7EBVBZiegGpP4VU8BzRYRWuHNcvXTnZUE5BEW7bOYUFUCggH2s3jWs5xgrydjKi5aFyrBaqPiOdr5HdS3bHi0ufzVR+NQOP58j9pjI8kKrH8AJqI8dTbtBOXcjv+HmleVl3nqwahavFbvPmHnvYm43nmvVmzzzh+mJuL968P51n8TU/8p+Rr0Uf74+Z7SDWa8qwHOLH9ljCx8CyOfiHE1PYbnW+v7REuDxWbbR5A5lPzWtY4+le0rp9qNnh52us+4u9Kh+G80WLxyhsjn3H7rHyWdG+BNS4apsZKSvF3ODTWTM1hmiuHiXGLdkqpJZ39i2gzXH+yo6eLGFHUiuT9Rv4j/wAweztH/wBBDqR4XroOv2UgbgswrJgziONFyUwydqwMM0xaQjcPcAOZh9VAxB3y71swvAu8ty85vXRsxEIn9jbkhPtGW6FiKkLGGVFCqoVQICgAAAbAAaAVtrIMKKzSlAKUpQClKUApSlAKUpQClYzVmgFKUoBSlKAUpSgFKVpuYlQCcwAGpJIAAG8ztsflQHDbP/jbn9ha/wCZf/0rj4xzbbtEpbHa3RoQDCp9t+noJNVjivMzXcTd7Bils2rQL6h2AuXzKn3VPjufKqJx7nRbQNvDAMwB7wjKsDUqNmPrpVfOvOcnToK74vgiTCilZz46Liyd5o5jzOoxV3uj6RkGiQD3FW2D3pYTLE6KdpqsYznq5cMYZcqjTO3eb4KugNROF4O91i95i7NqZ1+BPWPDarFguXwBAXSq+rWw9LOfXkuenguPj5F7Q2XUkr1HuLkvq8Xw9SBudpdM3Ddu/afKv8KzW61gmHs27S/czH/ET+VXHD8AqQt8A8qiS2xUfVhpySyJkcFgqT+m75tlE/VL3in92sflXy2Hu7FbTetsfyIr0H/YXlWt+ADwrktp1lrc6dHg3rBevueb3sIh9rDj1tsQR8G0rowmKu247DEMPC1ekA+QJ0Pwq6YjgHlUPjeX53FTKe2d/q1Ffv8A5I8tlYWpnTe6+z5f1PnC83R3MZaNudM4GZD6zMVbsBzLfVALVwXLR6yHdV/qWY5Z8nkDzrz27hLlvRe8uxttqpHx1H/ela8Bca05bCnI/vWG9lx+6Tv/ACmplKNOfXw0t18v0v29fArMTg61BfmLejzWvzy8T3rlsYdrZuWSWLe2z63Sw6XSdQfLYdABU2K8b5b5pDvmtE2r6aPbbqBurfWX8V8q9P4FxxcQk+y66Oh1Kn16qdYP5EVOo4jfe5NWktV7c0VNSnu9aLuuZK0oDSpRyFKUoBSlKAUpSgFKUoBXNxPEG3ZuOvtLbdhO0qpIn4iumvm7aDKVYAgggg7EEQQfhQFQPOVwAfQs0CDlKzcufqIxRVV3UQwEnWelTXB+YkvWRcOW3LG2VLahwfZ7wU5tjlIDa7VubgVlgQ1m2QdwVUjW2LR0/swE9AK2WeEWVt9ktq2LfVMoy67yNjWMwditWaiBy6i/sWuWPK0/c/unDW/koNMmMt/0V9fvWX/DMjH+EelAS9KiE5iRf26XbGu9xO4PW6ha2PiwqSs4pHUMjKynZlIIPoRpWQbaVjNXzeuBRJ/79POgNWNxQRSSQNCZOwgak+QGteccW472qsSSuHXvAHe4F1D3J6dQviZPSu3mbi3bt2an6MGLn7zKdLY8VBEsepAGwquc44Qjht5zI1tgfG6gJPwNVtapLEVVhqT11fIkQiqcHWn4IoXGObbt64/Z/RoyqsD2mUFyMx6e0dq1cqcOa9caR3VKz5hdQPi0MfsV8cC5efFJiXTurhrD3mYqSpKCVtZhorMCxE/VPhV0/Rfgc+Fz9TdfX0ygfIVI2o4YXC7lBZ3S/wC+R02XKUsT0lTgmyY4fwTyqw4Tg4HSu/DYMLXTXmKWCv1qpe1sXKbsjnt4JRW4Wx4V9UqwjTjHREJyb1MRWDbHhX1WnFYfOsSVMggjcEbHzHlW9kYuLmEU9K4MTwgHYVswbXBecXSJyLlKyFKgkMcp2aYn/SpCaj1MNTqao6qpKm8mUziHBd9KqWP4UGEwQQfiCPMV6vjcIXUhSA3iRI+Uj86q17hzB7iOBmJDCNisBZHoRr9qoDp1MM95PItcPi1NOMigMCziW7O+v7O6NM37ref59KtfKnNTs06W8Va0ZdhcWROn1TpPgYIqH4lw7Os+JJHQ7mI+VRLNckXFMYizrP8ASIOseO4NXtGqsXFRbtOOj+cOfnzKzaGC6D82mrweq+enkfozhHFUxFoXE0nQqd1Ybq3mD89+td1eX8mc0L3LqmLV2FuL9Rtlb4aA/ukHpXp4NWNCr0kc1ZrJrkyhqQ3Xlo9DNKUrucxSlcfEOM2LGXt71u1mnLndUmImMx1iR8xQHZStSYpCAwIKkAhhqCDqCCNIj86xYxaOCUYNEba7qGH+FgfiKA3Ur5DiYr6oBSsExUR/vGDeyLavMoudk11VUorxJBGbPAJALBSoJid4AmKVErzZgypYYi1AYITnX2jOVd9ScrRG+UxMGsLzbgypcYi0VUhSQ6mCQSBodZAJEbhT4GsXBL0qPt8wYdrgtLdQ3CAwQMCSCuYEQfq970121ruzisgZKj7/AC/h2YvkyOd3tk2nP2mtkFvvTUjmrNAQ5weJt/s763B9W+on+8tZYHmVY1WuYOa7w+ie01t+r2j2qqp6ggBw5GxyDKDPUVb+L4kW7bMdQFJI8QoLEDz0j41QMBhzdeW3JzuR4nU/jp6VCxdWUEoQ1lkdqMFJty0iOCWrd0yGUhfcB73lK7geoqO/ShiCcPaw6avfuqoXxVdf8xSrZisBauAZ0V42kAkfZbcH0IqlcMwC4zi1wBma1hiLKSzPDEN2jAsWj2HA1+ptUrB4aNBdXhn4nLE1nPU3foc4SVwNw3sMzi9fFzNmUK6KAEMMwLKGDkaaz5ab/wBF+AexYvWLqFHs33XKRHdYKyka7EdRXpVm2FUKAAAIAGwA0AHwqK41aCMl3z7N/NWMKT9lyP4jWuJo79PuzOeFxNqtno8hSlKpy9FKUoZFKUoDi4gCpW4oLZJzAblGENA6kQDHWtOBvLN/s++MwcKp+sokCTp3lbSscWxXZsjG6qrnUsmgJUysg7nUg+lfeNw1vOCQUdjHaroc3QMRvPnI6UNla2fH3ubeGY8XVYjo7LtBEHQEeMEVz8XwovfRg5bgQur+EnKR6Gda+LJuWr8XACtwZe0GgzichZfdYroY0MCtilluYhjLlVUoD0Ugtln7Qb5CsNXVja2696PevOxVeLWVKKQCGUx2e5le66/DeqlxOy6HtEEMp0kbjwI8xNelNhkd7t1NnyqD4lV7xHiJIHwqrcbwe9VMZ/hq26i8w841YunLjr87Ct8BxDWsR2YuDssQJUlJGY7DLmEa6b+FeycrX8Vds5RiEzWj2ZmzJIAlWJ7TWVI6bg14ZjLZFto9qy4dT+6x/IMJr17kDioN1G92/ZnyzJ3h8cpf+GvTOa6WFRaTyfetPT9jyNei6TnSf6Hl3Mt36pi/+Jt/3H/Vp+qYv/ibf9x/1alaVOIRG4exiQwz30ZZ1UWcpI8m7Qx8ulcHMvArt+7aa3eezlt3l7RGAYNc7LJoQQy9xpGnTWrDSgPPrfKOK7W2T9HaW0iZEvSttRZKXLYBTM4Z+9IYSDrBWvnDcn4r9XCMcpSzcW2q4i5CXf1fC27TBgRoHtXmHhmBjU16HStd0FQ4DwbFpj7l67AtOLoIFxmDE3VNo5WJIhAw6RMAAVb6UrKVgYaoJ+X7naMVvMtl7navaCiSxAzKLsyEYiSMs6nUAxU9WCayCsYDlDs2ts157htdmqSiLFuzbvoinLu0YhyW65RoNa5sRyCjJaXtGm1as2kJRWH0KXkzMvXMt9tARBVddwbgDSaxZAqmD5JFu/aui85FmMlsqANMObBAgwoIJeAo1PUQBM3OBoxLZ76s2py3roHwXNlHoBFSRNM1LIET/sa4PZxWIHr2L/57RJ+dZTCYsbYhG+3Y1+JS4o/CpalLAqHM93GLaYH9XYQBp2iGGcAx7YmFPzrh4Hb7hY7k/l51L84XjkI6dz83P8hUdwlYtD1P51Bkr4uPZFv1O0X+S+1/Y7KxwjCqMQ5VQAFkwAJe43eZo3Yqi6+VZro4MPpL3mU/yVYx1Idb6CWrl4nh+0tOvUqY9Y7v4wfhXVWGrq1kQVqQmHu5kVvrKD8xWyubhv7G39hfyFdNecas7HrY5pClK132YKSoBYCQDoD5Vg2PuuC9xQZTlMMp7yNo2XNBIHXTWRXZh7wdVYbMAR8R19K1YmxbuzbcBtASOoDSAQdxsdvCgTSeZ8426AVzAG23dZt4nafBTtPSa504f2luBeudmw0BCEx01ZSZEbz0rdhHKsLNzvAjuMffTYhv3hsfEa1z4R2TD22QEquaVGpKSwEeaxQ3V7Zdn39T7v8ADrvZlBdziPfUTIjKQ6aggwZg1xWLr3Ha1c7twlVuRsbaISSp6q5aJ8yK7nvNiLAayygOsyc3w1G2orQ2NAuK9xQrotxHjXYIyhT1DE6UN4tq6azz8H8Qx7BLiIigEpktrsB3pY+ioPy8ag+OWNKs9iw7N2lwAHLCJvkB1aT1YwPSKguOLANVW0FZxkSsHLr2PO8RYHbZSNLiuh89CV/EVav0b4o5MKeq3uz+BJQ/4XP4VWscSL1oj64/ER/Op3khctnT3cSY+D26t6c/6aD5Tj9yPtSn/U35x9vY9wTas1hazV2ecFKUoBSlKAUpSgFRXMAbIvtG3nHahMxbs8rTGTvRmyExrANStfOXzoCqNjbyMgw4urb7ptq1t2FyXy3AzOC1pVQZlBImeo0rRY4ti0KdqSxhWY9lByFsCbsKo1C9reGgJGXyq55a1fqq588DNGXNAmJmJ3idYoCmYrH457LNmuoCsBVsw6/RG5nGhbNKhYjqRBO3S/FMYqvlRysXbouC3qFS5dQJlPvNNtxpsX00ANuyUy0BFcu4q9csBrs587jVSsqHYIYKruuUzlE7wKy2AxL+3iMo6CzbVT957mcn4BalctZoCp8f4ctuy3ediShzO7OT3iu7HQd7YaVycHabXoTVh5kshrLSQBlPeJAA2IJJMAZlXWqPwXirOCllQ3vdo5KWwNpHvP8AdgfvCoM7xxMZcGmvW52g06UlydyxOwAJJAA1JOgA8SegrbwO+puXIIIdUdSDIKwVkeUioxeEhiGvt2zDUAgLbU/uWhoPVszedOD8dtvi7qLobLdhcnTdQ6MJ6Zg6+tWEdbkSqrxsWya+bzhVJOgAJJ8qjeH3mv3O2ki0NLQ1GedGut5HZJ6S3vCNnHbsWio3uEWx972v8OaujlZNkJQvJR5nDgFi1bB0IRf8orfWAI0Gw0+VZrzjdz1cVZWFfF1mA7gBPgTlHzr7pQ2IXsiim3iCBbcllZSyhGnMULbxOoPkRWLmcRdt3UuZYDHZmSRIOXutuY0EGpXFYoJBIOU7kCcv2o1jzqGv4jDu2W61o5py3UZVYRrDRqD4dDFDrFuTvb5x+XJfGYdXAUmCTKkGGBGsr5xXJhMQ1lAl0GF0F1RKESSMwGts+umm9abGNt3WFp7im4plWRwM42zLB0aDBFb7dtkvrmuM4ZGVZgZSCGMxo0jqfChpay3Zd/8Aw++EXVZXykGLjnSI7zFwRHiDNcmPwo/W7bkwq22uPO0qQqE/xH5V13MEhdjaPZ3VglgNCDMZxs6mD6RXLYU37rZ4XswiugG7BmaC31ZUGI1kUN4vNyXL9/mR3YJ3ZWdpAYkqpEQs90nrJGtQHHG0NWXEPCmqdxzEb1U7QleUYkvAxvO5Tcd+1TxDT/Dr+QNSXIzXjZQLbVg+I0OeCSXToV8RUJjL3euN9S2fm3dFXf8AR3gu7g1Pibp+6GuD8Qo+NXNOFsPBPjJfci7Uqb2JaX6YnpI4liRvhGP2bto/5mWsni14f/yXvg1g/wDy1KLWaubHniPwnEXdspsXrf7zi3HzV2rh4lcvti1t22uC2Lau2RrSxNxhLZ1JYQuyx1qeNfITr12msgqWF5uuD2wr9oV7PKZyveB7Cw8L3W7jZidpHjWi7+kBxbZ+yAIkgFokKHLKfquOz66d7rGtxTDKJgASZ0AGvj6+dYOCtmZRdTmPdGrfWOm/nQGxGkA+ImvqsAVmgFKUoBUdxLivZMqi3cuM4YhUyzCZcxOZl+uNpqRqN4lwO1fuI11VcIHGRlDAl8muvUZPxoDNjjthrYudqgRgGBZgsAhTrJ0MOkj94V8tzBYBX6QFWEhwwKgZbjSTOgi0+p8PWIriXKjszNauASysqFFypNzDlzPvACxosDffaPq5yhIY9swdpJZRl7x7eSADoJxB0BmBvJmgJ1OJWTb7UXE7PfPmGWAYPe230qPHFbt0xhkJX+muhkt+qLo9z/Cp+tWzhfAEtWhbYi5FxrslRozuz6AzEFiAZnznWpRVigIheABjmvsb79C4GRT427Q7oI8TLedVri9lrN/tANGMn7Xvj4+16Gr7UTxvhYuWyCfjuRGzAdY/ETUfEUekhZarNd5vCe5K/Dj3ERbuBgCNjXnvDcObnF8fhicgusHY6MSqkMigba9ohM+6CvUxOYrHXcM/ZKB2jEiCMyqBE3COqgER4kgeNQPMlpcBjMLjbctaKm3c6s5hszMZGZnVyxJ6r6Vvgq/TJwkrStmu41xENy0lmj0LlfmcYnDi41q6mUsh+juFTkYqWtsqkFdD+XStPDeLrjYxCT2QLLazCCYOV7hHSSCB1gH6xqg8ufpBycGxoe5bXFm5eNq2dGbtQpL5TMnPcukA/ViKtH6Prw/2fhl2i0unqST+JrljarhBJ5bxvg6EXUclwLNSlKrC3FfF1yFJALEdBEn0nSvutGKxXZgMQSs94j3B9Yjwn5UManPguIhrC3WBOhmAZ0JBMb7CazjMa6LnVO0t5ZlD3tp2OhG22tcmH4uiMVWbltiXD2wXCTqVeBETrI+VfOJuWVVjZvKjQTkzSjSNQUOx16RQ69H1tNe/4jvawLlodoqOxEgDaSJGUnUHzqOvZ+zW4lyQjg5bgYspEqyF0kxBIkg9DXTa4tZCKmcluzXRFYt7IEiBpXJBFyLKX1uOM2d2hSBABcEnMNY2nTyobRi08/XT1+xsXiFzP2i2LhUwjwVYECSHTYmCTuNa3Wsbb/WBBH0q5SCCrZ01WVYA6qSNulfd3tFTNevKgET2aRPpmkknoAAaj8VgC4m41xRMhS2a5oZBJOi+g2rWclBXZmKjJ8uGV/j8Dv4piYEVReOYzepPinEnQEOcw+uN/vL/ADFVDiOKzHTbeqaKdarvvQvMFh91EZjJNlwN7l1bfyAP5mvZ+RMCBdLdLVoWx6vBPrCovzryC3hS1tCP/TvlmHiMwn8Ir0jAcQe23aWHjNrG6P4ZlnX1BBr0VWrCl0W9or+bSR5jFRnUrVebfomz0bieN7Gzcu5Swtoz5ViWyiYE6Sdta4l5osbsSFyqwMEnvdpK5VBYFeyfNI0gztUfheY7WKttYvfRPcUpuMrSIPZudD6GD61u4hyVYuu9w5pchohGUEK4bKrqQM2ck+evUzZwnGavF3RVSi4uzJG3zDh2LgXB3JzaMBo2U5SRDwxA7s6keIpguPWbrBFfvlQ0Q0aqrQGjKTlZTEzBBitK8tWfova+iutdUTGrMWymBqobKY8UWnD+WrdlkKu5VNVQ5cobsxaL+zMlBETGpMa1uanP/vIFbtLgKYZh3Lhyx3Vd2ZoOYAqpIke74mto5rw5uBFYyQDJV1A+kCQxZRlaSDBiQQdjXJxDgKMr2FusCyXOytnLltkqUzghcxA7TTMSBOmwjoflO25LPcuOWMuTk78MhWYUZYCBe7GnnQHRb5mwxyxc9swO6/UqAWle4DnSC0A5hB1FSmYVDHldTGe9efQK05O+ikMqMAkAArusEy0nXSZy0BmlKUApSlAKUpQClKUArj4nj0tWy7SYgBQJZmJhVUdWJIA8zXUzx6VC8PtnE3RiG/ZrPYKRvIhr5nqwJC/ukn3tAIjG8uMytdeO3fXu+yoEkWF/dAmD1YudA0Chc6XWbAMqjModXn6sSCRHrr4TXtGLt91vECR6jURVQ5h5e7hvWlkd43LcbrJl0HUxuOszvvCrU5QqRxFL6o6rmjrTknF0p6PTsZ+eIr1H9H/EwMHZE7KR8naoPj3I4INzC9QD2XQzrNtv5VE8r8R7IG0SQQxIHkTqPnNa7WqRx+FU6Lzi7tcVw+MmbHoOliZUqn6ll28T23CY8MNa7Aa8/wCHcb86sWE41515uljXDq1V4l1WwUou8SWv4LM2ZWZGiMyxqPMMCDHpXLY4aWZmvMziYRGIywN2ZVAEk+W0aVvtcSU71xWuOqjZHYOJMOneIk6C4oErG06jSrGFaE/pZDUKiukvclmYAACAfdXaY8BUZfxGJzZUKZ/Ds3KKD1a4WAOnQCaY3GWbwAF21IMwwk7dNVKnzBrhbibC2bRi80kTbuEyJ0VoGYGNDNdN5GYU5cs+3+TqTGG3bJspnloDuxU3nOhKwCYnadIFdF60UVrly6FYgKWyjKBM5UHUkxEz6VG2OMXySoFlAumgZggAiJ0BbyEx1rj4njFFy0XYuQ0yx1BymCqroADvHjUeeJpwyvdnZUJSlb+X8+aEnhkyntXLk+4rvmKfvHwc+W2wrg4nxTzrgx/GvOqzi+JtdYrb7zdTsq/aP8utV1quMlZLInwoRprpKrsZ4xxbz1PTefQDeosq+/Z3PXL/APdfS4pEeLYOIvtpI2HkI2A8vnU1hcHiyJuWVHkrjN/Cf9avYYKnQgukdr9qIz2w97dorJdjf7ZeBDcNxoS7B0D6EEEQ3Q69Dt8qn8Pfa0Sbex1KH2T5j6pPjtWolWkHfYgyCPUHWtC2riCAVYDbNIPz2qaqUZQ3HmivrVelm56N8uf2LJhMel0EDf3kbcfDqPMVO8L5kvWIBJu2/qse+o/cc7/Zb5iqBau5pDDKy+EgjzU71JYfi7Lpcl1+uB3h9obN6j5Gq+WGq4eW/Rfh81OUt2eU0ewcM41ZvrNtpjdToy/aU6ivniHEIhbYzXDMJsOks5HsoJEnrIAkmK8xGO1V7LTcPsMpgjXUsRqE8QRvpEnSy8C5kW3IxOrOe9iAPajYOo9hR0yyo1OkkmbQx0Z9Wp1WQamHlHOOaLXgMBk7xOZ21dzoSYMAD3VAJAXpruSSe+tdi4GUFSGBGhBkEeIPWtlWBGFKUoBSlKAUpSgFQ/FeJLaxFjPcW3bZbs5mCqWHZ5dT11b8amK+Wtg7iaAp1jmjE3LhtolpT2vZgv3sgDXB31S7mJIt5hIQb6bGuNOcMQNctts5DBe6uUGxh3FnM1xe8xuvBgnuN3T7t97MeFOzHhQEXxPBPey2zpZMm74uAdLUb5W1LeIGX3pEqBQIKzQCvgWukADwr7pQFL49ymyHPhllSSXtCNJ1zWpgb7r56eFefce5Vt4mXQhLw9/USR0uDcMNp30617oVqI4xy1Zv94jJc/pFjN5Zp0ceRqBVwrU+lou0vR95JhWy3Z5r1R+df1nEYa52d5Y8DtPodm9RU1hOPdCYPgdD+NXzjvKbhCL9sXbX11BIHgWWcyHzEjzqjYrk1oJwtwMn9Hchl+60fnUGrTo1XatHcl/q/YucPtKtTVn+ZH/b+SQTiytGaSPCdPiOtSdjj4AgaDy0+QFUS9gMRaJz2Li/vW2LL8iGH5VpHFQN7jL9q3P5N/Ko8tjSmvy2mux+xMW1MHP67x70Xy7xu6YXOI6tl1A8pPtVtTjCouVYC/8Acn1qgLxSR+3UeqP/ACNbDj064gfdRvwk1h7GrvJpmz2hgLZTRb342FELoB/+/nUPiONjMQgLMeigsx+Pw2moVcTaYgIl6+3QbAn7KipXD8v4y6IOTDWzuFjMR6DX5mu0dl06GdaSX7+WvocJ7XhpQg2/T29TjxuNy/tmy/1aGXPhmb3fQVtwPCMTigAB2GH/ABYeQ3Y+sD1qz8u8k2wfobbYh9jcMZQfMnur+Jr0DhnJAmcS2f8Aq1kW/vHd/wAB5VPpzy3cNCy/ul9lx8SnxFadZ71eX+K9/Yp/K/JwHdwyQDo199R5iRGf7KwB1NWvHckMqg2bhYwJW5sx6lWA7p12gj0q2pYVQAAAAIAGgA8AB0r6IrosHBp9J1m9W9SL08l9OSXBHk2O4YC2S8hVxtOjDzRhuPSRUPieHXE1E3F8vaHqvveo+Ve043hlq8uW6iuvgRsfEHcHzFVHiXJ9xJawTcX6jQLg+yx0f0MHzqJLDVsPnRd1yZJhiIy+rJ8zzW/ZDwVPeXY6/Igaivi5duouqhzO4MfE6VYsZwtHZt7dwaExDDydTv8AGq/xnC30SMsg++p0IEEgT7J8j8DXWli4VOq8pcmSLeRB2+LvbuG4rFSTq0SpjZXA0+B2nerRwzm9GgXvoz0bdG+Pu/H51T1MAEzJAn4jzrAw7T3ZGkx0OsRH4aVmthoVfq15ndJJHtfJQft4ttFkKWdRqhLSEy9AxMtI6Dzq+VXOROXP1PCW7ZAFw9+5H123X7ogfCrHUvD0uipqLdykqyUptoUpSu5zFKUoBSlKAUpSgFKUoBSlKAUpSgFKUoDBFROP5Ww945mSG+uncY+pX2vjNS9K1lFSVpIym1min4jkVxPZ3p8nXX4shH+WozE8nYidbVp/PMsfJ1r0OsZahywFCTva3cdliKi4nmVzkS4d8Jb+dn/WmH/R20/+VsL5lkP4AGvTorGWiwMFxl5h15cl5FLwfIlyIa5btjwtoT8iYA+VS+E5Mw6e2DdP9YZH8AAT8KnopXWGFowzUTSVWctWfFq0FEAAAbAaAegr7pSpJzFKUoBWDWaUBHcU4DZxA+kXUbONHX0Ya/A6VTONctXbKtp2toggso7yrBnOg3EdVn0r0SsZRUathadb6lnz4nWnVlDQ8M4jy5bu21NmBA01MEQABJ226/ga+/0dcoNcx4NxT2eHi4wI0Ln9kB0InvfdWvVeL8q2rxLrNu4ffX3vtrs/5+dbuXOCfq1oqSGdmLOwEAnYAA7ALArhQo1ac92TvHnxJE8TvQssiVFZpSrAhClKUApSlAKUpQClKUApSlAKUpQClKUApSlA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28" name="AutoShape 4" descr="data:image/jpeg;base64,/9j/4AAQSkZJRgABAQAAAQABAAD/2wCEAAkGBhISERUUEhQVFRQWFxoVGBUYGBcXGBcYGBUXFxYXFRcYGyYeGBokGRUWIC8hIycqLCwsFx4xNTAqNSYrLSkBCQoKDgwOGg8PGiwkHx0sKiwuLCouLDQsKyksLCwsLC4qLCwpKiwpLC0sLCwtLCwvKSwsLCwpKS0sKikuLCwqLP/AABEIALIBGwMBIgACEQEDEQH/xAAcAAEAAgMBAQEAAAAAAAAAAAAABQYBAwQHAgj/xABJEAACAQIEAwUEBgYHBgcBAAABAhEAAwQSITEFBkETIlFhcTJCgZEjUnKCobEHFDNiksFTY3OTorLRFRZUs+PwJDRDdMPh8UT/xAAaAQEAAgMBAAAAAAAAAAAAAAAABAUBAgMG/8QANREAAgECAwQJAgUFAQAAAAAAAAECAxEEITEFEkFREyJhcYGRodHwMsEUI0Kx4SRSgqLxU//aAAwDAQACEQMRAD8A9wpSlAKUpQClKxQGaVB8x8YuYdrBXKLZufSyJi2EYsR4ZTlbroDUXgObLrLNwAHtZAAAm0922ltNT7UX0JPkRAmaAuFKrGC5wa5AFqH1Z0Z8jW0UIST2iLLfSLA9kwSHjWvnE84xkIXSM7CQSQUxUKPA5sMDJ0gnwoC00qDucbuG3GVbdzthh21zohMHMDC5hDLAgd4gGubF8Zu2WW2XW42YSwUDum9YQhl6NF0xBjyoCy1qxWKW2pdzCjc+FVZOeToBazk21ZTmgFy1hSrN2eRTOIXYtsZAkVO8Vwj3sO6DKrsoGslQ0gwTAJEjePhQHY2JUEg6RBnpqSBrtuNqfrKzEiYncbdD6VVuNcLxDMLzWrd1oVTZUZ0OUYgAtnykj6dfQjzkcOE5HukL2jWhFlLRXL/VWVZTAhgDaOpJkEDSKAu4xSb5hAEkyNBuCddBXxiOIW7alndVCiSSRoNpPlJHzqsYnkjfsjbTvOxULlV5vtdRX0IgK0bGCBGlfD8jdwgdmWIiWUmQMPbtqjE6lc1ufIRppQFu7dddRpvqNNJ18NNa5cFxq1dJCEyAG7yskqZhlzgZlMGCNKjOFcvtad2JtjMrKCi95s1wvnuzoxUmB6nxgcFnlO+mqNaUgjKgF02pyXUZ8pb6MkXZyp3e7vrIAtZxS66jTfUaaTr4Vnt18RqJGo28fTbXzqlXeTbyex2TgmxKMCQxS5ZZmctqoAttoCQZHdEQdjciuWJ7RYZGEAEC2WW6MlsAT2X0p7sjQHQzoBbxi001Gug1GsbgeNYbGoBOYRr1B1G4HifLeqvd5MYXFa01u2FckZV9lD2cqixl1KNqIIJmTtWLPJh97shFtkUKhChjaFsXYI9s6yfDKATBoC1piVJgHXw6idRI3Fbar3B+Xms3s5KQFcSFIe5ndXm6euQLlUeB6VYRQGnF4xLSF7jBVESTsJIA/EgfGvjBcRt3lzW2zLMSJ3+NcvMOBe9YZLftZkYd4p7F1HMOASphTrVd4nw28vZXmYWuxbVrt83lUFkOY5kmdCBlZTOmoMUBcWxChgpPeaSB1MRMDykfOs3LwUFm0ABJJ2AAkk1S15ZvvZXJlttkIJDuxuE9iWY507puC2QRGk6ztW23ylcyHNDnLbUIzmCgvXLlyySqgBSrINFg5QDoKAtlvGI2gYEmNPVcwkdO7rrW3NVJTk++M2XIrMASwdpIFq5bFktGYqAyrn3gTE1v/wB3MR29l1VLaW2Vsq3CSi53L2wWQkgqwgKUXQjWBQFwpWFrNAKUpQClKUApSlAK+cutfVKA0YrBJcEOqsIIhgCIYFWGviCQfInxrTc4NZYhjatllOZSVBIbTUGN+6v8IrtpQEenAcOAB2NoQ2cAIsB/rDTfzr6t8FsLmItWwWJZjkXvEhgS2mujuNfrHxNd1KA404VaFvswiC31QKMpkye7EVi3weyqhVt2wF9kBRA1DaCPrKp+6K7aUBCJgLC4nILNvN2QcvlE911VRIHTKp+6PCpoCotB/wCOf/26f827/oKlawgCahuKt21xcODpAuXf7MNCp991I+yr1J4vEqiM7EBVBZiegGpP4VU8BzRYRWuHNcvXTnZUE5BEW7bOYUFUCggH2s3jWs5xgrydjKi5aFyrBaqPiOdr5HdS3bHi0ufzVR+NQOP58j9pjI8kKrH8AJqI8dTbtBOXcjv+HmleVl3nqwahavFbvPmHnvYm43nmvVmzzzh+mJuL968P51n8TU/8p+Rr0Uf74+Z7SDWa8qwHOLH9ljCx8CyOfiHE1PYbnW+v7REuDxWbbR5A5lPzWtY4+le0rp9qNnh52us+4u9Kh+G80WLxyhsjn3H7rHyWdG+BNS4apsZKSvF3ODTWTM1hmiuHiXGLdkqpJZ39i2gzXH+yo6eLGFHUiuT9Rv4j/wAweztH/wBBDqR4XroOv2UgbgswrJgziONFyUwydqwMM0xaQjcPcAOZh9VAxB3y71swvAu8ty85vXRsxEIn9jbkhPtGW6FiKkLGGVFCqoVQICgAAAbAAaAVtrIMKKzSlAKUpQClKUApSlAKUpQClYzVmgFKUoBSlKAUpSgFKVpuYlQCcwAGpJIAAG8ztsflQHDbP/jbn9ha/wCZf/0rj4xzbbtEpbHa3RoQDCp9t+noJNVjivMzXcTd7Bils2rQL6h2AuXzKn3VPjufKqJx7nRbQNvDAMwB7wjKsDUqNmPrpVfOvOcnToK74vgiTCilZz46Liyd5o5jzOoxV3uj6RkGiQD3FW2D3pYTLE6KdpqsYznq5cMYZcqjTO3eb4KugNROF4O91i95i7NqZ1+BPWPDarFguXwBAXSq+rWw9LOfXkuenguPj5F7Q2XUkr1HuLkvq8Xw9SBudpdM3Ddu/afKv8KzW61gmHs27S/czH/ET+VXHD8AqQt8A8qiS2xUfVhpySyJkcFgqT+m75tlE/VL3in92sflXy2Hu7FbTetsfyIr0H/YXlWt+ADwrktp1lrc6dHg3rBevueb3sIh9rDj1tsQR8G0rowmKu247DEMPC1ekA+QJ0Pwq6YjgHlUPjeX53FTKe2d/q1Ffv8A5I8tlYWpnTe6+z5f1PnC83R3MZaNudM4GZD6zMVbsBzLfVALVwXLR6yHdV/qWY5Z8nkDzrz27hLlvRe8uxttqpHx1H/ela8Bca05bCnI/vWG9lx+6Tv/ACmplKNOfXw0t18v0v29fArMTg61BfmLejzWvzy8T3rlsYdrZuWSWLe2z63Sw6XSdQfLYdABU2K8b5b5pDvmtE2r6aPbbqBurfWX8V8q9P4FxxcQk+y66Oh1Kn16qdYP5EVOo4jfe5NWktV7c0VNSnu9aLuuZK0oDSpRyFKUoBSlKAUpSgFKUoBXNxPEG3ZuOvtLbdhO0qpIn4iumvm7aDKVYAgggg7EEQQfhQFQPOVwAfQs0CDlKzcufqIxRVV3UQwEnWelTXB+YkvWRcOW3LG2VLahwfZ7wU5tjlIDa7VubgVlgQ1m2QdwVUjW2LR0/swE9AK2WeEWVt9ktq2LfVMoy67yNjWMwditWaiBy6i/sWuWPK0/c/unDW/koNMmMt/0V9fvWX/DMjH+EelAS9KiE5iRf26XbGu9xO4PW6ha2PiwqSs4pHUMjKynZlIIPoRpWQbaVjNXzeuBRJ/79POgNWNxQRSSQNCZOwgak+QGteccW472qsSSuHXvAHe4F1D3J6dQviZPSu3mbi3bt2an6MGLn7zKdLY8VBEsepAGwquc44Qjht5zI1tgfG6gJPwNVtapLEVVhqT11fIkQiqcHWn4IoXGObbt64/Z/RoyqsD2mUFyMx6e0dq1cqcOa9caR3VKz5hdQPi0MfsV8cC5efFJiXTurhrD3mYqSpKCVtZhorMCxE/VPhV0/Rfgc+Fz9TdfX0ygfIVI2o4YXC7lBZ3S/wC+R02XKUsT0lTgmyY4fwTyqw4Tg4HSu/DYMLXTXmKWCv1qpe1sXKbsjnt4JRW4Wx4V9UqwjTjHREJyb1MRWDbHhX1WnFYfOsSVMggjcEbHzHlW9kYuLmEU9K4MTwgHYVswbXBecXSJyLlKyFKgkMcp2aYn/SpCaj1MNTqao6qpKm8mUziHBd9KqWP4UGEwQQfiCPMV6vjcIXUhSA3iRI+Uj86q17hzB7iOBmJDCNisBZHoRr9qoDp1MM95PItcPi1NOMigMCziW7O+v7O6NM37ref59KtfKnNTs06W8Va0ZdhcWROn1TpPgYIqH4lw7Os+JJHQ7mI+VRLNckXFMYizrP8ASIOseO4NXtGqsXFRbtOOj+cOfnzKzaGC6D82mrweq+enkfozhHFUxFoXE0nQqd1Ybq3mD89+td1eX8mc0L3LqmLV2FuL9Rtlb4aA/ukHpXp4NWNCr0kc1ZrJrkyhqQ3Xlo9DNKUrucxSlcfEOM2LGXt71u1mnLndUmImMx1iR8xQHZStSYpCAwIKkAhhqCDqCCNIj86xYxaOCUYNEba7qGH+FgfiKA3Ur5DiYr6oBSsExUR/vGDeyLavMoudk11VUorxJBGbPAJALBSoJid4AmKVErzZgypYYi1AYITnX2jOVd9ScrRG+UxMGsLzbgypcYi0VUhSQ6mCQSBodZAJEbhT4GsXBL0qPt8wYdrgtLdQ3CAwQMCSCuYEQfq970121ruzisgZKj7/AC/h2YvkyOd3tk2nP2mtkFvvTUjmrNAQ5weJt/s763B9W+on+8tZYHmVY1WuYOa7w+ie01t+r2j2qqp6ggBw5GxyDKDPUVb+L4kW7bMdQFJI8QoLEDz0j41QMBhzdeW3JzuR4nU/jp6VCxdWUEoQ1lkdqMFJty0iOCWrd0yGUhfcB73lK7geoqO/ShiCcPaw6avfuqoXxVdf8xSrZisBauAZ0V42kAkfZbcH0IqlcMwC4zi1wBma1hiLKSzPDEN2jAsWj2HA1+ptUrB4aNBdXhn4nLE1nPU3foc4SVwNw3sMzi9fFzNmUK6KAEMMwLKGDkaaz5ab/wBF+AexYvWLqFHs33XKRHdYKyka7EdRXpVm2FUKAAAIAGwA0AHwqK41aCMl3z7N/NWMKT9lyP4jWuJo79PuzOeFxNqtno8hSlKpy9FKUoZFKUoDi4gCpW4oLZJzAblGENA6kQDHWtOBvLN/s++MwcKp+sokCTp3lbSscWxXZsjG6qrnUsmgJUysg7nUg+lfeNw1vOCQUdjHaroc3QMRvPnI6UNla2fH3ubeGY8XVYjo7LtBEHQEeMEVz8XwovfRg5bgQur+EnKR6Gda+LJuWr8XACtwZe0GgzichZfdYroY0MCtilluYhjLlVUoD0Ugtln7Qb5CsNXVja2696PevOxVeLWVKKQCGUx2e5le66/DeqlxOy6HtEEMp0kbjwI8xNelNhkd7t1NnyqD4lV7xHiJIHwqrcbwe9VMZ/hq26i8w841YunLjr87Ct8BxDWsR2YuDssQJUlJGY7DLmEa6b+FeycrX8Vds5RiEzWj2ZmzJIAlWJ7TWVI6bg14ZjLZFto9qy4dT+6x/IMJr17kDioN1G92/ZnyzJ3h8cpf+GvTOa6WFRaTyfetPT9jyNei6TnSf6Hl3Mt36pi/+Jt/3H/Vp+qYv/ibf9x/1alaVOIRG4exiQwz30ZZ1UWcpI8m7Qx8ulcHMvArt+7aa3eezlt3l7RGAYNc7LJoQQy9xpGnTWrDSgPPrfKOK7W2T9HaW0iZEvSttRZKXLYBTM4Z+9IYSDrBWvnDcn4r9XCMcpSzcW2q4i5CXf1fC27TBgRoHtXmHhmBjU16HStd0FQ4DwbFpj7l67AtOLoIFxmDE3VNo5WJIhAw6RMAAVb6UrKVgYaoJ+X7naMVvMtl7navaCiSxAzKLsyEYiSMs6nUAxU9WCayCsYDlDs2ts157htdmqSiLFuzbvoinLu0YhyW65RoNa5sRyCjJaXtGm1as2kJRWH0KXkzMvXMt9tARBVddwbgDSaxZAqmD5JFu/aui85FmMlsqANMObBAgwoIJeAo1PUQBM3OBoxLZ76s2py3roHwXNlHoBFSRNM1LIET/sa4PZxWIHr2L/57RJ+dZTCYsbYhG+3Y1+JS4o/CpalLAqHM93GLaYH9XYQBp2iGGcAx7YmFPzrh4Hb7hY7k/l51L84XjkI6dz83P8hUdwlYtD1P51Bkr4uPZFv1O0X+S+1/Y7KxwjCqMQ5VQAFkwAJe43eZo3Yqi6+VZro4MPpL3mU/yVYx1Idb6CWrl4nh+0tOvUqY9Y7v4wfhXVWGrq1kQVqQmHu5kVvrKD8xWyubhv7G39hfyFdNecas7HrY5pClK132YKSoBYCQDoD5Vg2PuuC9xQZTlMMp7yNo2XNBIHXTWRXZh7wdVYbMAR8R19K1YmxbuzbcBtASOoDSAQdxsdvCgTSeZ8426AVzAG23dZt4nafBTtPSa504f2luBeudmw0BCEx01ZSZEbz0rdhHKsLNzvAjuMffTYhv3hsfEa1z4R2TD22QEquaVGpKSwEeaxQ3V7Zdn39T7v8ADrvZlBdziPfUTIjKQ6aggwZg1xWLr3Ha1c7twlVuRsbaISSp6q5aJ8yK7nvNiLAayygOsyc3w1G2orQ2NAuK9xQrotxHjXYIyhT1DE6UN4tq6azz8H8Qx7BLiIigEpktrsB3pY+ioPy8ag+OWNKs9iw7N2lwAHLCJvkB1aT1YwPSKguOLANVW0FZxkSsHLr2PO8RYHbZSNLiuh89CV/EVav0b4o5MKeq3uz+BJQ/4XP4VWscSL1oj64/ER/Op3khctnT3cSY+D26t6c/6aD5Tj9yPtSn/U35x9vY9wTas1hazV2ecFKUoBSlKAUpSgFRXMAbIvtG3nHahMxbs8rTGTvRmyExrANStfOXzoCqNjbyMgw4urb7ptq1t2FyXy3AzOC1pVQZlBImeo0rRY4ti0KdqSxhWY9lByFsCbsKo1C9reGgJGXyq55a1fqq588DNGXNAmJmJ3idYoCmYrH457LNmuoCsBVsw6/RG5nGhbNKhYjqRBO3S/FMYqvlRysXbouC3qFS5dQJlPvNNtxpsX00ANuyUy0BFcu4q9csBrs587jVSsqHYIYKruuUzlE7wKy2AxL+3iMo6CzbVT957mcn4BalctZoCp8f4ctuy3ediShzO7OT3iu7HQd7YaVycHabXoTVh5kshrLSQBlPeJAA2IJJMAZlXWqPwXirOCllQ3vdo5KWwNpHvP8AdgfvCoM7xxMZcGmvW52g06UlydyxOwAJJAA1JOgA8SegrbwO+puXIIIdUdSDIKwVkeUioxeEhiGvt2zDUAgLbU/uWhoPVszedOD8dtvi7qLobLdhcnTdQ6MJ6Zg6+tWEdbkSqrxsWya+bzhVJOgAJJ8qjeH3mv3O2ki0NLQ1GedGut5HZJ6S3vCNnHbsWio3uEWx972v8OaujlZNkJQvJR5nDgFi1bB0IRf8orfWAI0Gw0+VZrzjdz1cVZWFfF1mA7gBPgTlHzr7pQ2IXsiim3iCBbcllZSyhGnMULbxOoPkRWLmcRdt3UuZYDHZmSRIOXutuY0EGpXFYoJBIOU7kCcv2o1jzqGv4jDu2W61o5py3UZVYRrDRqD4dDFDrFuTvb5x+XJfGYdXAUmCTKkGGBGsr5xXJhMQ1lAl0GF0F1RKESSMwGts+umm9abGNt3WFp7im4plWRwM42zLB0aDBFb7dtkvrmuM4ZGVZgZSCGMxo0jqfChpay3Zd/8Aw++EXVZXykGLjnSI7zFwRHiDNcmPwo/W7bkwq22uPO0qQqE/xH5V13MEhdjaPZ3VglgNCDMZxs6mD6RXLYU37rZ4XswiugG7BmaC31ZUGI1kUN4vNyXL9/mR3YJ3ZWdpAYkqpEQs90nrJGtQHHG0NWXEPCmqdxzEb1U7QleUYkvAxvO5Tcd+1TxDT/Dr+QNSXIzXjZQLbVg+I0OeCSXToV8RUJjL3euN9S2fm3dFXf8AR3gu7g1Pibp+6GuD8Qo+NXNOFsPBPjJfci7Uqb2JaX6YnpI4liRvhGP2bto/5mWsni14f/yXvg1g/wDy1KLWaubHniPwnEXdspsXrf7zi3HzV2rh4lcvti1t22uC2Lau2RrSxNxhLZ1JYQuyx1qeNfITr12msgqWF5uuD2wr9oV7PKZyveB7Cw8L3W7jZidpHjWi7+kBxbZ+yAIkgFokKHLKfquOz66d7rGtxTDKJgASZ0AGvj6+dYOCtmZRdTmPdGrfWOm/nQGxGkA+ImvqsAVmgFKUoBUdxLivZMqi3cuM4YhUyzCZcxOZl+uNpqRqN4lwO1fuI11VcIHGRlDAl8muvUZPxoDNjjthrYudqgRgGBZgsAhTrJ0MOkj94V8tzBYBX6QFWEhwwKgZbjSTOgi0+p8PWIriXKjszNauASysqFFypNzDlzPvACxosDffaPq5yhIY9swdpJZRl7x7eSADoJxB0BmBvJmgJ1OJWTb7UXE7PfPmGWAYPe230qPHFbt0xhkJX+muhkt+qLo9z/Cp+tWzhfAEtWhbYi5FxrslRozuz6AzEFiAZnznWpRVigIheABjmvsb79C4GRT427Q7oI8TLedVri9lrN/tANGMn7Xvj4+16Gr7UTxvhYuWyCfjuRGzAdY/ETUfEUekhZarNd5vCe5K/Dj3ERbuBgCNjXnvDcObnF8fhicgusHY6MSqkMigba9ohM+6CvUxOYrHXcM/ZKB2jEiCMyqBE3COqgER4kgeNQPMlpcBjMLjbctaKm3c6s5hszMZGZnVyxJ6r6Vvgq/TJwkrStmu41xENy0lmj0LlfmcYnDi41q6mUsh+juFTkYqWtsqkFdD+XStPDeLrjYxCT2QLLazCCYOV7hHSSCB1gH6xqg8ufpBycGxoe5bXFm5eNq2dGbtQpL5TMnPcukA/ViKtH6Prw/2fhl2i0unqST+JrljarhBJ5bxvg6EXUclwLNSlKrC3FfF1yFJALEdBEn0nSvutGKxXZgMQSs94j3B9Yjwn5UManPguIhrC3WBOhmAZ0JBMb7CazjMa6LnVO0t5ZlD3tp2OhG22tcmH4uiMVWbltiXD2wXCTqVeBETrI+VfOJuWVVjZvKjQTkzSjSNQUOx16RQ69H1tNe/4jvawLlodoqOxEgDaSJGUnUHzqOvZ+zW4lyQjg5bgYspEqyF0kxBIkg9DXTa4tZCKmcluzXRFYt7IEiBpXJBFyLKX1uOM2d2hSBABcEnMNY2nTyobRi08/XT1+xsXiFzP2i2LhUwjwVYECSHTYmCTuNa3Wsbb/WBBH0q5SCCrZ01WVYA6qSNulfd3tFTNevKgET2aRPpmkknoAAaj8VgC4m41xRMhS2a5oZBJOi+g2rWclBXZmKjJ8uGV/j8Dv4piYEVReOYzepPinEnQEOcw+uN/vL/ADFVDiOKzHTbeqaKdarvvQvMFh91EZjJNlwN7l1bfyAP5mvZ+RMCBdLdLVoWx6vBPrCovzryC3hS1tCP/TvlmHiMwn8Ir0jAcQe23aWHjNrG6P4ZlnX1BBr0VWrCl0W9or+bSR5jFRnUrVebfomz0bieN7Gzcu5Swtoz5ViWyiYE6Sdta4l5osbsSFyqwMEnvdpK5VBYFeyfNI0gztUfheY7WKttYvfRPcUpuMrSIPZudD6GD61u4hyVYuu9w5pchohGUEK4bKrqQM2ck+evUzZwnGavF3RVSi4uzJG3zDh2LgXB3JzaMBo2U5SRDwxA7s6keIpguPWbrBFfvlQ0Q0aqrQGjKTlZTEzBBitK8tWfova+iutdUTGrMWymBqobKY8UWnD+WrdlkKu5VNVQ5cobsxaL+zMlBETGpMa1uanP/vIFbtLgKYZh3Lhyx3Vd2ZoOYAqpIke74mto5rw5uBFYyQDJV1A+kCQxZRlaSDBiQQdjXJxDgKMr2FusCyXOytnLltkqUzghcxA7TTMSBOmwjoflO25LPcuOWMuTk78MhWYUZYCBe7GnnQHRb5mwxyxc9swO6/UqAWle4DnSC0A5hB1FSmYVDHldTGe9efQK05O+ikMqMAkAArusEy0nXSZy0BmlKUApSlAKUpQClKUArj4nj0tWy7SYgBQJZmJhVUdWJIA8zXUzx6VC8PtnE3RiG/ZrPYKRvIhr5nqwJC/ukn3tAIjG8uMytdeO3fXu+yoEkWF/dAmD1YudA0Chc6XWbAMqjModXn6sSCRHrr4TXtGLt91vECR6jURVQ5h5e7hvWlkd43LcbrJl0HUxuOszvvCrU5QqRxFL6o6rmjrTknF0p6PTsZ+eIr1H9H/EwMHZE7KR8naoPj3I4INzC9QD2XQzrNtv5VE8r8R7IG0SQQxIHkTqPnNa7WqRx+FU6Lzi7tcVw+MmbHoOliZUqn6ll28T23CY8MNa7Aa8/wCHcb86sWE41515uljXDq1V4l1WwUou8SWv4LM2ZWZGiMyxqPMMCDHpXLY4aWZmvMziYRGIywN2ZVAEk+W0aVvtcSU71xWuOqjZHYOJMOneIk6C4oErG06jSrGFaE/pZDUKiukvclmYAACAfdXaY8BUZfxGJzZUKZ/Ds3KKD1a4WAOnQCaY3GWbwAF21IMwwk7dNVKnzBrhbibC2bRi80kTbuEyJ0VoGYGNDNdN5GYU5cs+3+TqTGG3bJspnloDuxU3nOhKwCYnadIFdF60UVrly6FYgKWyjKBM5UHUkxEz6VG2OMXySoFlAumgZggAiJ0BbyEx1rj4njFFy0XYuQ0yx1BymCqroADvHjUeeJpwyvdnZUJSlb+X8+aEnhkyntXLk+4rvmKfvHwc+W2wrg4nxTzrgx/GvOqzi+JtdYrb7zdTsq/aP8utV1quMlZLInwoRprpKrsZ4xxbz1PTefQDeosq+/Z3PXL/APdfS4pEeLYOIvtpI2HkI2A8vnU1hcHiyJuWVHkrjN/Cf9avYYKnQgukdr9qIz2w97dorJdjf7ZeBDcNxoS7B0D6EEEQ3Q69Dt8qn8Pfa0Sbex1KH2T5j6pPjtWolWkHfYgyCPUHWtC2riCAVYDbNIPz2qaqUZQ3HmivrVelm56N8uf2LJhMel0EDf3kbcfDqPMVO8L5kvWIBJu2/qse+o/cc7/Zb5iqBau5pDDKy+EgjzU71JYfi7Lpcl1+uB3h9obN6j5Gq+WGq4eW/Rfh81OUt2eU0ewcM41ZvrNtpjdToy/aU6ivniHEIhbYzXDMJsOks5HsoJEnrIAkmK8xGO1V7LTcPsMpgjXUsRqE8QRvpEnSy8C5kW3IxOrOe9iAPajYOo9hR0yyo1OkkmbQx0Z9Wp1WQamHlHOOaLXgMBk7xOZ21dzoSYMAD3VAJAXpruSSe+tdi4GUFSGBGhBkEeIPWtlWBGFKUoBSlKAUpSgFQ/FeJLaxFjPcW3bZbs5mCqWHZ5dT11b8amK+Wtg7iaAp1jmjE3LhtolpT2vZgv3sgDXB31S7mJIt5hIQb6bGuNOcMQNctts5DBe6uUGxh3FnM1xe8xuvBgnuN3T7t97MeFOzHhQEXxPBPey2zpZMm74uAdLUb5W1LeIGX3pEqBQIKzQCvgWukADwr7pQFL49ymyHPhllSSXtCNJ1zWpgb7r56eFefce5Vt4mXQhLw9/USR0uDcMNp30617oVqI4xy1Zv94jJc/pFjN5Zp0ceRqBVwrU+lou0vR95JhWy3Z5r1R+df1nEYa52d5Y8DtPodm9RU1hOPdCYPgdD+NXzjvKbhCL9sXbX11BIHgWWcyHzEjzqjYrk1oJwtwMn9Hchl+60fnUGrTo1XatHcl/q/YucPtKtTVn+ZH/b+SQTiytGaSPCdPiOtSdjj4AgaDy0+QFUS9gMRaJz2Li/vW2LL8iGH5VpHFQN7jL9q3P5N/Ko8tjSmvy2mux+xMW1MHP67x70Xy7xu6YXOI6tl1A8pPtVtTjCouVYC/8Acn1qgLxSR+3UeqP/ACNbDj064gfdRvwk1h7GrvJpmz2hgLZTRb342FELoB/+/nUPiONjMQgLMeigsx+Pw2moVcTaYgIl6+3QbAn7KipXD8v4y6IOTDWzuFjMR6DX5mu0dl06GdaSX7+WvocJ7XhpQg2/T29TjxuNy/tmy/1aGXPhmb3fQVtwPCMTigAB2GH/ABYeQ3Y+sD1qz8u8k2wfobbYh9jcMZQfMnur+Jr0DhnJAmcS2f8Aq1kW/vHd/wAB5VPpzy3cNCy/ul9lx8SnxFadZ71eX+K9/Yp/K/JwHdwyQDo199R5iRGf7KwB1NWvHckMqg2bhYwJW5sx6lWA7p12gj0q2pYVQAAAAIAGgA8AB0r6IrosHBp9J1m9W9SL08l9OSXBHk2O4YC2S8hVxtOjDzRhuPSRUPieHXE1E3F8vaHqvveo+Ve043hlq8uW6iuvgRsfEHcHzFVHiXJ9xJawTcX6jQLg+yx0f0MHzqJLDVsPnRd1yZJhiIy+rJ8zzW/ZDwVPeXY6/Igaivi5duouqhzO4MfE6VYsZwtHZt7dwaExDDydTv8AGq/xnC30SMsg++p0IEEgT7J8j8DXWli4VOq8pcmSLeRB2+LvbuG4rFSTq0SpjZXA0+B2nerRwzm9GgXvoz0bdG+Pu/H51T1MAEzJAn4jzrAw7T3ZGkx0OsRH4aVmthoVfq15ndJJHtfJQft4ttFkKWdRqhLSEy9AxMtI6Dzq+VXOROXP1PCW7ZAFw9+5H123X7ogfCrHUvD0uipqLdykqyUptoUpSu5zFKUoBSlKAUpSgFKUoBSlKAUpSgFKUoDBFROP5Ww945mSG+uncY+pX2vjNS9K1lFSVpIym1min4jkVxPZ3p8nXX4shH+WozE8nYidbVp/PMsfJ1r0OsZahywFCTva3cdliKi4nmVzkS4d8Jb+dn/WmH/R20/+VsL5lkP4AGvTorGWiwMFxl5h15cl5FLwfIlyIa5btjwtoT8iYA+VS+E5Mw6e2DdP9YZH8AAT8KnopXWGFowzUTSVWctWfFq0FEAAAbAaAegr7pSpJzFKUoBWDWaUBHcU4DZxA+kXUbONHX0Ya/A6VTONctXbKtp2toggso7yrBnOg3EdVn0r0SsZRUathadb6lnz4nWnVlDQ8M4jy5bu21NmBA01MEQABJ226/ga+/0dcoNcx4NxT2eHi4wI0Ln9kB0InvfdWvVeL8q2rxLrNu4ffX3vtrs/5+dbuXOCfq1oqSGdmLOwEAnYAA7ALArhQo1ac92TvHnxJE8TvQssiVFZpSrAhClKUApSlAKUpQClKUApSlAKUpQClKUApSlA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3 Marcador de contenido" descr="OJ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500306"/>
            <a:ext cx="5643602" cy="3786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Glóbulo ocular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Glóbulo ocular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 Compuesto por :</a:t>
            </a:r>
          </a:p>
          <a:p>
            <a:r>
              <a:rPr lang="es-ES" b="1" dirty="0" smtClean="0"/>
              <a:t>En el globo ocular se encuentran los siguientes órganos: la córnea, el iris, la pupila, el cristalino, la retina y el nervio óptico.</a:t>
            </a:r>
          </a:p>
          <a:p>
            <a:endParaRPr lang="es-ES" b="1" dirty="0" smtClean="0"/>
          </a:p>
          <a:p>
            <a:endParaRPr lang="es-ES" b="1" dirty="0" smtClean="0"/>
          </a:p>
        </p:txBody>
      </p:sp>
      <p:pic>
        <p:nvPicPr>
          <p:cNvPr id="6" name="3 Marcador de contenido" descr="86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14686"/>
            <a:ext cx="3810000" cy="304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u="sng" dirty="0"/>
              <a:t>La córnea</a:t>
            </a:r>
            <a:r>
              <a:rPr lang="es-ES" dirty="0"/>
              <a:t> es una membrana transparente situada en la parte anterior del ojo.</a:t>
            </a:r>
          </a:p>
          <a:p>
            <a:r>
              <a:rPr lang="es-ES" u="sng" dirty="0"/>
              <a:t>El iris </a:t>
            </a:r>
            <a:r>
              <a:rPr lang="es-ES" dirty="0"/>
              <a:t>es la zona coloreada del ojo. Regula la cantidad de luz que entra en el ojo.</a:t>
            </a:r>
          </a:p>
          <a:p>
            <a:r>
              <a:rPr lang="es-ES" u="sng" dirty="0"/>
              <a:t>La pupila </a:t>
            </a:r>
            <a:r>
              <a:rPr lang="es-ES" dirty="0"/>
              <a:t>es una abertura situada en el centro del iris.</a:t>
            </a:r>
          </a:p>
          <a:p>
            <a:r>
              <a:rPr lang="es-ES" u="sng" dirty="0"/>
              <a:t>El cristalino </a:t>
            </a:r>
            <a:r>
              <a:rPr lang="es-ES" dirty="0"/>
              <a:t>es una lente que centra y enfoca las imágenes.</a:t>
            </a:r>
          </a:p>
          <a:p>
            <a:r>
              <a:rPr lang="es-ES" u="sng" dirty="0"/>
              <a:t>La retina </a:t>
            </a:r>
            <a:r>
              <a:rPr lang="es-ES" dirty="0"/>
              <a:t>es una membrana situada en el fondo del ojo que percibe las imágenes.</a:t>
            </a:r>
          </a:p>
          <a:p>
            <a:r>
              <a:rPr lang="es-ES" u="sng" dirty="0"/>
              <a:t>El nervio óptico </a:t>
            </a:r>
            <a:r>
              <a:rPr lang="es-ES" dirty="0"/>
              <a:t>sale de la retina y lleva la información al cerebro.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158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Músculos Extra oculares</a:t>
            </a:r>
            <a:br>
              <a:rPr lang="es-ES" b="1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8587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Músculos Extra oculares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Músculos rectos</a:t>
            </a:r>
          </a:p>
          <a:p>
            <a:r>
              <a:rPr lang="es-ES" b="1" dirty="0" smtClean="0"/>
              <a:t>Recto Interno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Permite el movimiento de aducción (hacia la nariz).</a:t>
            </a:r>
          </a:p>
          <a:p>
            <a:r>
              <a:rPr lang="es-ES" b="1" dirty="0" smtClean="0"/>
              <a:t>Músculo Recto Externo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Permite el movimiento de abducción (hacia fuera).</a:t>
            </a:r>
          </a:p>
          <a:p>
            <a:r>
              <a:rPr lang="es-ES" b="1" dirty="0" smtClean="0"/>
              <a:t>Recto Superior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Permite un movimiento de elevación con ligera aducción.</a:t>
            </a:r>
          </a:p>
          <a:p>
            <a:r>
              <a:rPr lang="es-ES" b="1" dirty="0" smtClean="0"/>
              <a:t>Recto Inferior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Permite un movimiento de depresión con ligera aducción.</a:t>
            </a:r>
          </a:p>
          <a:p>
            <a:pPr>
              <a:buNone/>
            </a:pPr>
            <a:r>
              <a:rPr lang="es-ES" b="1" dirty="0" smtClean="0"/>
              <a:t>Músculos oblicuos</a:t>
            </a:r>
          </a:p>
          <a:p>
            <a:r>
              <a:rPr lang="es-ES" b="1" dirty="0" smtClean="0"/>
              <a:t>Oblicuo Mayor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 el músculo más largo y permite un movimiento de depresión con ligera abducción.</a:t>
            </a:r>
          </a:p>
          <a:p>
            <a:r>
              <a:rPr lang="es-ES" b="1" dirty="0" smtClean="0"/>
              <a:t>Oblicuo Menor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Permite un movimiento de elevación con ligera abducción.</a:t>
            </a:r>
          </a:p>
          <a:p>
            <a:pPr>
              <a:buNone/>
            </a:pP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Marcador de contenido" descr="musculos-extraocular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7286675" cy="485778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214</Words>
  <Application>Microsoft Office PowerPoint</Application>
  <PresentationFormat>Presentación en pantalla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Papel</vt:lpstr>
      <vt:lpstr>Sentido de la vista</vt:lpstr>
      <vt:lpstr>La vista</vt:lpstr>
      <vt:lpstr>Los ojos</vt:lpstr>
      <vt:lpstr>Glóbulo ocular</vt:lpstr>
      <vt:lpstr>Glóbulo ocular </vt:lpstr>
      <vt:lpstr>Presentación de PowerPoint</vt:lpstr>
      <vt:lpstr>        Músculos Extra oculares </vt:lpstr>
      <vt:lpstr>        Músculos Extra oculares </vt:lpstr>
      <vt:lpstr>Presentación de PowerPoint</vt:lpstr>
      <vt:lpstr>órganos anejos </vt:lpstr>
      <vt:lpstr>Presentación de PowerPoint</vt:lpstr>
      <vt:lpstr>Presentación de PowerPoint</vt:lpstr>
      <vt:lpstr>Funcionamiento de la visión</vt:lpstr>
      <vt:lpstr>Presentación de PowerPoint</vt:lpstr>
      <vt:lpstr>Presentación de PowerPoint</vt:lpstr>
      <vt:lpstr>Gracias </vt:lpstr>
    </vt:vector>
  </TitlesOfParts>
  <Company>DurieSpain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Sentido de la vista</dc:title>
  <dc:creator>Windows Xp SP3 Relax Edition 2</dc:creator>
  <cp:lastModifiedBy>BIBLIOTECA</cp:lastModifiedBy>
  <cp:revision>14</cp:revision>
  <dcterms:created xsi:type="dcterms:W3CDTF">2012-06-04T12:11:44Z</dcterms:created>
  <dcterms:modified xsi:type="dcterms:W3CDTF">2012-06-05T14:37:14Z</dcterms:modified>
</cp:coreProperties>
</file>