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0" r:id="rId4"/>
    <p:sldId id="258" r:id="rId5"/>
    <p:sldId id="265" r:id="rId6"/>
    <p:sldId id="259" r:id="rId7"/>
    <p:sldId id="261" r:id="rId8"/>
    <p:sldId id="263" r:id="rId9"/>
    <p:sldId id="264" r:id="rId10"/>
    <p:sldId id="266"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D24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45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AD80B0AD-D0C4-4F5C-9243-AEEF746788EA}" type="datetimeFigureOut">
              <a:rPr lang="es-ES" smtClean="0"/>
              <a:pPr/>
              <a:t>06/06/2012</a:t>
            </a:fld>
            <a:endParaRPr lang="es-ES"/>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ES"/>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D8DE754-7C74-48CD-9D5C-3B134457F39B}" type="slidenum">
              <a:rPr lang="es-ES" smtClean="0"/>
              <a:pPr/>
              <a:t>‹Nº›</a:t>
            </a:fld>
            <a:endParaRPr lang="es-ES"/>
          </a:p>
        </p:txBody>
      </p:sp>
    </p:spTree>
  </p:cSld>
  <p:clrMapOvr>
    <a:masterClrMapping/>
  </p:clrMapOvr>
  <p:transition>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D80B0AD-D0C4-4F5C-9243-AEEF746788EA}" type="datetimeFigureOut">
              <a:rPr lang="es-ES" smtClean="0"/>
              <a:pPr/>
              <a:t>06/06/2012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D8DE754-7C74-48CD-9D5C-3B134457F39B}" type="slidenum">
              <a:rPr lang="es-ES" smtClean="0"/>
              <a:pPr/>
              <a:t>‹Nº›</a:t>
            </a:fld>
            <a:endParaRPr lang="es-ES"/>
          </a:p>
        </p:txBody>
      </p:sp>
    </p:spTree>
  </p:cSld>
  <p:clrMapOvr>
    <a:masterClrMapping/>
  </p:clrMapOvr>
  <p:transition>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D80B0AD-D0C4-4F5C-9243-AEEF746788EA}" type="datetimeFigureOut">
              <a:rPr lang="es-ES" smtClean="0"/>
              <a:pPr/>
              <a:t>06/06/2012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D8DE754-7C74-48CD-9D5C-3B134457F39B}" type="slidenum">
              <a:rPr lang="es-ES" smtClean="0"/>
              <a:pPr/>
              <a:t>‹Nº›</a:t>
            </a:fld>
            <a:endParaRPr lang="es-ES"/>
          </a:p>
        </p:txBody>
      </p:sp>
    </p:spTree>
  </p:cSld>
  <p:clrMapOvr>
    <a:masterClrMapping/>
  </p:clrMapOvr>
  <p:transition>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AD80B0AD-D0C4-4F5C-9243-AEEF746788EA}" type="datetimeFigureOut">
              <a:rPr lang="es-ES" smtClean="0"/>
              <a:pPr/>
              <a:t>06/06/2012</a:t>
            </a:fld>
            <a:endParaRPr lang="es-ES"/>
          </a:p>
        </p:txBody>
      </p:sp>
      <p:sp>
        <p:nvSpPr>
          <p:cNvPr id="5" name="4 Marcador de pie de página"/>
          <p:cNvSpPr>
            <a:spLocks noGrp="1"/>
          </p:cNvSpPr>
          <p:nvPr>
            <p:ph type="ftr" sz="quarter" idx="11"/>
          </p:nvPr>
        </p:nvSpPr>
        <p:spPr>
          <a:xfrm>
            <a:off x="457200" y="6480969"/>
            <a:ext cx="4260056" cy="300831"/>
          </a:xfrm>
        </p:spPr>
        <p:txBody>
          <a:bodyPr/>
          <a:lstStyle/>
          <a:p>
            <a:endParaRPr lang="es-ES"/>
          </a:p>
        </p:txBody>
      </p:sp>
      <p:sp>
        <p:nvSpPr>
          <p:cNvPr id="6" name="5 Marcador de número de diapositiva"/>
          <p:cNvSpPr>
            <a:spLocks noGrp="1"/>
          </p:cNvSpPr>
          <p:nvPr>
            <p:ph type="sldNum" sz="quarter" idx="12"/>
          </p:nvPr>
        </p:nvSpPr>
        <p:spPr/>
        <p:txBody>
          <a:bodyPr/>
          <a:lstStyle/>
          <a:p>
            <a:fld id="{1D8DE754-7C74-48CD-9D5C-3B134457F39B}" type="slidenum">
              <a:rPr lang="es-ES" smtClean="0"/>
              <a:pPr/>
              <a:t>‹Nº›</a:t>
            </a:fld>
            <a:endParaRPr lang="es-ES"/>
          </a:p>
        </p:txBody>
      </p:sp>
    </p:spTree>
  </p:cSld>
  <p:clrMapOvr>
    <a:masterClrMapping/>
  </p:clrMapOvr>
  <p:transition>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AD80B0AD-D0C4-4F5C-9243-AEEF746788EA}" type="datetimeFigureOut">
              <a:rPr lang="es-ES" smtClean="0"/>
              <a:pPr/>
              <a:t>06/06/2012</a:t>
            </a:fld>
            <a:endParaRPr lang="es-ES"/>
          </a:p>
        </p:txBody>
      </p:sp>
      <p:sp>
        <p:nvSpPr>
          <p:cNvPr id="5" name="4 Marcador de pie de página"/>
          <p:cNvSpPr>
            <a:spLocks noGrp="1"/>
          </p:cNvSpPr>
          <p:nvPr>
            <p:ph type="ftr" sz="quarter" idx="11"/>
          </p:nvPr>
        </p:nvSpPr>
        <p:spPr>
          <a:xfrm>
            <a:off x="2619376" y="6480969"/>
            <a:ext cx="4260056" cy="300831"/>
          </a:xfrm>
        </p:spPr>
        <p:txBody>
          <a:bodyPr/>
          <a:lstStyle/>
          <a:p>
            <a:endParaRPr lang="es-ES"/>
          </a:p>
        </p:txBody>
      </p:sp>
      <p:sp>
        <p:nvSpPr>
          <p:cNvPr id="6" name="5 Marcador de número de diapositiva"/>
          <p:cNvSpPr>
            <a:spLocks noGrp="1"/>
          </p:cNvSpPr>
          <p:nvPr>
            <p:ph type="sldNum" sz="quarter" idx="12"/>
          </p:nvPr>
        </p:nvSpPr>
        <p:spPr>
          <a:xfrm>
            <a:off x="8451056" y="809624"/>
            <a:ext cx="502920" cy="300831"/>
          </a:xfrm>
        </p:spPr>
        <p:txBody>
          <a:bodyPr/>
          <a:lstStyle/>
          <a:p>
            <a:fld id="{1D8DE754-7C74-48CD-9D5C-3B134457F39B}" type="slidenum">
              <a:rPr lang="es-ES" smtClean="0"/>
              <a:pPr/>
              <a:t>‹Nº›</a:t>
            </a:fld>
            <a:endParaRPr lang="es-ES"/>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transition>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AD80B0AD-D0C4-4F5C-9243-AEEF746788EA}" type="datetimeFigureOut">
              <a:rPr lang="es-ES" smtClean="0"/>
              <a:pPr/>
              <a:t>06/06/2012</a:t>
            </a:fld>
            <a:endParaRPr lang="es-ES"/>
          </a:p>
        </p:txBody>
      </p:sp>
      <p:sp>
        <p:nvSpPr>
          <p:cNvPr id="6" name="5 Marcador de pie de página"/>
          <p:cNvSpPr>
            <a:spLocks noGrp="1"/>
          </p:cNvSpPr>
          <p:nvPr>
            <p:ph type="ftr" sz="quarter" idx="11"/>
          </p:nvPr>
        </p:nvSpPr>
        <p:spPr>
          <a:xfrm>
            <a:off x="457200" y="6480969"/>
            <a:ext cx="4260056" cy="301752"/>
          </a:xfrm>
        </p:spPr>
        <p:txBody>
          <a:bodyPr/>
          <a:lstStyle/>
          <a:p>
            <a:endParaRPr lang="es-ES"/>
          </a:p>
        </p:txBody>
      </p:sp>
      <p:sp>
        <p:nvSpPr>
          <p:cNvPr id="7" name="6 Marcador de número de diapositiva"/>
          <p:cNvSpPr>
            <a:spLocks noGrp="1"/>
          </p:cNvSpPr>
          <p:nvPr>
            <p:ph type="sldNum" sz="quarter" idx="12"/>
          </p:nvPr>
        </p:nvSpPr>
        <p:spPr>
          <a:xfrm>
            <a:off x="7589520" y="6480969"/>
            <a:ext cx="502920" cy="301752"/>
          </a:xfrm>
        </p:spPr>
        <p:txBody>
          <a:bodyPr/>
          <a:lstStyle/>
          <a:p>
            <a:fld id="{1D8DE754-7C74-48CD-9D5C-3B134457F39B}" type="slidenum">
              <a:rPr lang="es-ES" smtClean="0"/>
              <a:pPr/>
              <a:t>‹Nº›</a:t>
            </a:fld>
            <a:endParaRPr lang="es-ES"/>
          </a:p>
        </p:txBody>
      </p:sp>
    </p:spTree>
  </p:cSld>
  <p:clrMapOvr>
    <a:masterClrMapping/>
  </p:clrMapOvr>
  <p:transition>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AD80B0AD-D0C4-4F5C-9243-AEEF746788EA}" type="datetimeFigureOut">
              <a:rPr lang="es-ES" smtClean="0"/>
              <a:pPr/>
              <a:t>06/06/2012</a:t>
            </a:fld>
            <a:endParaRPr lang="es-ES"/>
          </a:p>
        </p:txBody>
      </p:sp>
      <p:sp>
        <p:nvSpPr>
          <p:cNvPr id="8" name="7 Marcador de pie de página"/>
          <p:cNvSpPr>
            <a:spLocks noGrp="1"/>
          </p:cNvSpPr>
          <p:nvPr>
            <p:ph type="ftr" sz="quarter" idx="11"/>
          </p:nvPr>
        </p:nvSpPr>
        <p:spPr>
          <a:xfrm>
            <a:off x="457200" y="6480969"/>
            <a:ext cx="4261104" cy="301752"/>
          </a:xfrm>
        </p:spPr>
        <p:txBody>
          <a:bodyPr/>
          <a:lstStyle/>
          <a:p>
            <a:endParaRPr lang="es-ES"/>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1D8DE754-7C74-48CD-9D5C-3B134457F39B}"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AD80B0AD-D0C4-4F5C-9243-AEEF746788EA}" type="datetimeFigureOut">
              <a:rPr lang="es-ES" smtClean="0"/>
              <a:pPr/>
              <a:t>06/06/2012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D8DE754-7C74-48CD-9D5C-3B134457F39B}" type="slidenum">
              <a:rPr lang="es-ES" smtClean="0"/>
              <a:pPr/>
              <a:t>‹Nº›</a:t>
            </a:fld>
            <a:endParaRPr lang="es-ES"/>
          </a:p>
        </p:txBody>
      </p:sp>
    </p:spTree>
  </p:cSld>
  <p:clrMapOvr>
    <a:masterClrMapping/>
  </p:clrMapOvr>
  <p:transition>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AD80B0AD-D0C4-4F5C-9243-AEEF746788EA}" type="datetimeFigureOut">
              <a:rPr lang="es-ES" smtClean="0"/>
              <a:pPr/>
              <a:t>06/06/2012</a:t>
            </a:fld>
            <a:endParaRPr lang="es-ES"/>
          </a:p>
        </p:txBody>
      </p:sp>
      <p:sp>
        <p:nvSpPr>
          <p:cNvPr id="3" name="2 Marcador de pie de página"/>
          <p:cNvSpPr>
            <a:spLocks noGrp="1"/>
          </p:cNvSpPr>
          <p:nvPr>
            <p:ph type="ftr" sz="quarter" idx="11"/>
          </p:nvPr>
        </p:nvSpPr>
        <p:spPr>
          <a:xfrm>
            <a:off x="457200" y="6481890"/>
            <a:ext cx="4260056" cy="300831"/>
          </a:xfrm>
        </p:spPr>
        <p:txBody>
          <a:bodyPr/>
          <a:lstStyle/>
          <a:p>
            <a:endParaRPr lang="es-ES"/>
          </a:p>
        </p:txBody>
      </p:sp>
      <p:sp>
        <p:nvSpPr>
          <p:cNvPr id="4" name="3 Marcador de número de diapositiva"/>
          <p:cNvSpPr>
            <a:spLocks noGrp="1"/>
          </p:cNvSpPr>
          <p:nvPr>
            <p:ph type="sldNum" sz="quarter" idx="12"/>
          </p:nvPr>
        </p:nvSpPr>
        <p:spPr>
          <a:xfrm>
            <a:off x="7589520" y="6480969"/>
            <a:ext cx="502920" cy="301752"/>
          </a:xfrm>
        </p:spPr>
        <p:txBody>
          <a:bodyPr/>
          <a:lstStyle/>
          <a:p>
            <a:fld id="{1D8DE754-7C74-48CD-9D5C-3B134457F39B}" type="slidenum">
              <a:rPr lang="es-ES" smtClean="0"/>
              <a:pPr/>
              <a:t>‹Nº›</a:t>
            </a:fld>
            <a:endParaRPr lang="es-ES"/>
          </a:p>
        </p:txBody>
      </p:sp>
    </p:spTree>
  </p:cSld>
  <p:clrMapOvr>
    <a:masterClrMapping/>
  </p:clrMapOvr>
  <p:transition>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AD80B0AD-D0C4-4F5C-9243-AEEF746788EA}" type="datetimeFigureOut">
              <a:rPr lang="es-ES" smtClean="0"/>
              <a:pPr/>
              <a:t>06/06/2012</a:t>
            </a:fld>
            <a:endParaRPr lang="es-ES"/>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1D8DE754-7C74-48CD-9D5C-3B134457F39B}"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AD80B0AD-D0C4-4F5C-9243-AEEF746788EA}" type="datetimeFigureOut">
              <a:rPr lang="es-ES" smtClean="0"/>
              <a:pPr/>
              <a:t>06/06/2012</a:t>
            </a:fld>
            <a:endParaRPr lang="es-ES"/>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1D8DE754-7C74-48CD-9D5C-3B134457F39B}"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D80B0AD-D0C4-4F5C-9243-AEEF746788EA}" type="datetimeFigureOut">
              <a:rPr lang="es-ES" smtClean="0"/>
              <a:pPr/>
              <a:t>06/06/2012</a:t>
            </a:fld>
            <a:endParaRPr lang="es-ES"/>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ES"/>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D8DE754-7C74-48CD-9D5C-3B134457F39B}"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newsflash/>
  </p:transition>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juanceja.comxa.com/Enfermedades%20del%20gusto.html" TargetMode="External"/><Relationship Id="rId2" Type="http://schemas.openxmlformats.org/officeDocument/2006/relationships/hyperlink" Target="http://es.wikipedia.org/wiki/Gusto"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42910" y="4786322"/>
            <a:ext cx="8062912" cy="1752600"/>
          </a:xfrm>
        </p:spPr>
        <p:txBody>
          <a:bodyPr/>
          <a:lstStyle/>
          <a:p>
            <a:r>
              <a:rPr lang="es-ES" dirty="0" smtClean="0">
                <a:solidFill>
                  <a:srgbClr val="E9D249"/>
                </a:solidFill>
                <a:latin typeface="Comic Sans MS" pitchFamily="66" charset="0"/>
              </a:rPr>
              <a:t>JEISSON FELIPE NIÑO  MORALES</a:t>
            </a:r>
          </a:p>
          <a:p>
            <a:r>
              <a:rPr lang="es-ES" dirty="0" smtClean="0">
                <a:solidFill>
                  <a:srgbClr val="E9D249"/>
                </a:solidFill>
                <a:latin typeface="Comic Sans MS" pitchFamily="66" charset="0"/>
              </a:rPr>
              <a:t>BIOLOGIA</a:t>
            </a:r>
          </a:p>
          <a:p>
            <a:r>
              <a:rPr lang="es-ES" dirty="0" smtClean="0">
                <a:solidFill>
                  <a:srgbClr val="E9D249"/>
                </a:solidFill>
                <a:latin typeface="Comic Sans MS" pitchFamily="66" charset="0"/>
              </a:rPr>
              <a:t>904</a:t>
            </a:r>
            <a:endParaRPr lang="es-ES" dirty="0">
              <a:solidFill>
                <a:srgbClr val="E9D249"/>
              </a:solidFill>
              <a:latin typeface="Comic Sans MS" pitchFamily="66" charset="0"/>
            </a:endParaRPr>
          </a:p>
        </p:txBody>
      </p:sp>
      <p:sp>
        <p:nvSpPr>
          <p:cNvPr id="4" name="3 Rectángulo"/>
          <p:cNvSpPr/>
          <p:nvPr/>
        </p:nvSpPr>
        <p:spPr>
          <a:xfrm>
            <a:off x="1857356" y="285728"/>
            <a:ext cx="5229317" cy="1446550"/>
          </a:xfrm>
          <a:prstGeom prst="rect">
            <a:avLst/>
          </a:prstGeom>
          <a:noFill/>
        </p:spPr>
        <p:txBody>
          <a:bodyPr wrap="none" lIns="91440" tIns="45720" rIns="91440" bIns="45720">
            <a:spAutoFit/>
          </a:bodyPr>
          <a:lstStyle/>
          <a:p>
            <a:pPr algn="ctr"/>
            <a:r>
              <a:rPr lang="es-ES" sz="8800" b="1" cap="none" spc="0" dirty="0" smtClean="0">
                <a:ln w="17780" cmpd="sng">
                  <a:solidFill>
                    <a:schemeClr val="accent1">
                      <a:tint val="3000"/>
                    </a:schemeClr>
                  </a:solidFill>
                  <a:prstDash val="solid"/>
                  <a:miter lim="800000"/>
                </a:ln>
                <a:solidFill>
                  <a:srgbClr val="E9D249"/>
                </a:solidFill>
                <a:effectLst>
                  <a:outerShdw blurRad="55000" dist="50800" dir="5400000" algn="tl">
                    <a:srgbClr val="000000">
                      <a:alpha val="33000"/>
                    </a:srgbClr>
                  </a:outerShdw>
                </a:effectLst>
                <a:latin typeface="Algerian" pitchFamily="82" charset="0"/>
              </a:rPr>
              <a:t>EL GUSTO</a:t>
            </a:r>
            <a:endParaRPr lang="es-ES" sz="8800" b="1" cap="none" spc="0" dirty="0">
              <a:ln w="17780" cmpd="sng">
                <a:solidFill>
                  <a:schemeClr val="accent1">
                    <a:tint val="3000"/>
                  </a:schemeClr>
                </a:solidFill>
                <a:prstDash val="solid"/>
                <a:miter lim="800000"/>
              </a:ln>
              <a:solidFill>
                <a:srgbClr val="E9D249"/>
              </a:solidFill>
              <a:effectLst>
                <a:outerShdw blurRad="55000" dist="50800" dir="5400000" algn="tl">
                  <a:srgbClr val="000000">
                    <a:alpha val="33000"/>
                  </a:srgbClr>
                </a:outerShdw>
              </a:effectLst>
              <a:latin typeface="Algerian" pitchFamily="82" charset="0"/>
            </a:endParaRPr>
          </a:p>
        </p:txBody>
      </p:sp>
      <p:pic>
        <p:nvPicPr>
          <p:cNvPr id="5" name="4 Imagen" descr="TAREA 1.jpg"/>
          <p:cNvPicPr>
            <a:picLocks noChangeAspect="1"/>
          </p:cNvPicPr>
          <p:nvPr/>
        </p:nvPicPr>
        <p:blipFill>
          <a:blip r:embed="rId2"/>
          <a:stretch>
            <a:fillRect/>
          </a:stretch>
        </p:blipFill>
        <p:spPr>
          <a:xfrm>
            <a:off x="2928926" y="1500174"/>
            <a:ext cx="2571736" cy="3375404"/>
          </a:xfrm>
          <a:prstGeom prst="rect">
            <a:avLst/>
          </a:prstGeom>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box(in)">
                                      <p:cBhvr>
                                        <p:cTn id="3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8800" dirty="0" smtClean="0">
                <a:latin typeface="Algerian" pitchFamily="82" charset="0"/>
              </a:rPr>
              <a:t>    FUENTES</a:t>
            </a:r>
            <a:endParaRPr lang="es-ES" sz="8800" dirty="0">
              <a:latin typeface="Algerian" pitchFamily="82" charset="0"/>
            </a:endParaRPr>
          </a:p>
        </p:txBody>
      </p:sp>
      <p:sp>
        <p:nvSpPr>
          <p:cNvPr id="3" name="2 Marcador de contenido"/>
          <p:cNvSpPr>
            <a:spLocks noGrp="1"/>
          </p:cNvSpPr>
          <p:nvPr>
            <p:ph idx="1"/>
          </p:nvPr>
        </p:nvSpPr>
        <p:spPr>
          <a:xfrm>
            <a:off x="457200" y="1882808"/>
            <a:ext cx="8229600" cy="1474754"/>
          </a:xfrm>
          <a:noFill/>
        </p:spPr>
        <p:txBody>
          <a:bodyPr>
            <a:normAutofit lnSpcReduction="10000"/>
          </a:bodyPr>
          <a:lstStyle/>
          <a:p>
            <a:r>
              <a:rPr lang="es-ES" dirty="0" smtClean="0">
                <a:solidFill>
                  <a:srgbClr val="E9D249"/>
                </a:solidFill>
                <a:hlinkClick r:id="rId2"/>
              </a:rPr>
              <a:t>http://</a:t>
            </a:r>
            <a:r>
              <a:rPr lang="es-ES" dirty="0" smtClean="0">
                <a:solidFill>
                  <a:srgbClr val="E9D249"/>
                </a:solidFill>
                <a:hlinkClick r:id="rId2"/>
              </a:rPr>
              <a:t>es.wikipedia.org/wiki/Gusto</a:t>
            </a:r>
            <a:endParaRPr lang="es-ES" dirty="0" smtClean="0">
              <a:solidFill>
                <a:srgbClr val="E9D249"/>
              </a:solidFill>
            </a:endParaRPr>
          </a:p>
          <a:p>
            <a:r>
              <a:rPr lang="es-ES" dirty="0" smtClean="0">
                <a:solidFill>
                  <a:srgbClr val="E9D249"/>
                </a:solidFill>
                <a:hlinkClick r:id="rId3"/>
              </a:rPr>
              <a:t>http://juanceja.comxa.com/Enfermedades%20del%20gusto.html</a:t>
            </a:r>
            <a:endParaRPr lang="es-ES" dirty="0">
              <a:solidFill>
                <a:srgbClr val="E9D249"/>
              </a:solidFill>
            </a:endParaRPr>
          </a:p>
        </p:txBody>
      </p:sp>
    </p:spTree>
  </p:cSld>
  <p:clrMapOvr>
    <a:masterClrMapping/>
  </p:clrMapOvr>
  <p:transition>
    <p:newsfla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6000" dirty="0" smtClean="0">
                <a:latin typeface="Algerian" pitchFamily="82" charset="0"/>
              </a:rPr>
              <a:t>QUE ES EL GUSTO</a:t>
            </a:r>
            <a:endParaRPr lang="es-ES" sz="6000" dirty="0">
              <a:latin typeface="Algerian" pitchFamily="82" charset="0"/>
            </a:endParaRPr>
          </a:p>
        </p:txBody>
      </p:sp>
      <p:sp>
        <p:nvSpPr>
          <p:cNvPr id="3" name="2 Marcador de contenido"/>
          <p:cNvSpPr>
            <a:spLocks noGrp="1"/>
          </p:cNvSpPr>
          <p:nvPr>
            <p:ph idx="1"/>
          </p:nvPr>
        </p:nvSpPr>
        <p:spPr/>
        <p:style>
          <a:lnRef idx="0">
            <a:scrgbClr r="0" g="0" b="0"/>
          </a:lnRef>
          <a:fillRef idx="1003">
            <a:schemeClr val="dk1"/>
          </a:fillRef>
          <a:effectRef idx="0">
            <a:scrgbClr r="0" g="0" b="0"/>
          </a:effectRef>
          <a:fontRef idx="major"/>
        </p:style>
        <p:txBody>
          <a:bodyPr>
            <a:normAutofit fontScale="92500" lnSpcReduction="20000"/>
          </a:bodyPr>
          <a:lstStyle/>
          <a:p>
            <a:r>
              <a:rPr lang="es-ES" dirty="0" smtClean="0">
                <a:solidFill>
                  <a:srgbClr val="E9D249"/>
                </a:solidFill>
              </a:rPr>
              <a:t>El sentido del </a:t>
            </a:r>
            <a:r>
              <a:rPr lang="es-ES" b="1" dirty="0" smtClean="0">
                <a:solidFill>
                  <a:srgbClr val="E9D249"/>
                </a:solidFill>
              </a:rPr>
              <a:t>gusto</a:t>
            </a:r>
            <a:r>
              <a:rPr lang="es-ES" dirty="0" smtClean="0">
                <a:solidFill>
                  <a:srgbClr val="E9D249"/>
                </a:solidFill>
              </a:rPr>
              <a:t> se encuentra en la lengua. La lengua es un órgano musculoso ubicado dentro de la boca o cavidad oral. La sensación que un alimento produce en el sentido del gusto se llama sabor. Los alimentos pueden ser dulces o salados, ácidos o amargos, detectar esos sabores, es función de las papilas gustativas en la boca; su importancia depende de que permita seleccionar los alimentos y bebidas según los deseos de la persona y también según las necesidades nutritivas</a:t>
            </a:r>
            <a:endParaRPr lang="es-ES" dirty="0">
              <a:solidFill>
                <a:srgbClr val="E9D249"/>
              </a:solidFill>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TAREA 1.jpg"/>
          <p:cNvPicPr>
            <a:picLocks noGrp="1" noChangeAspect="1"/>
          </p:cNvPicPr>
          <p:nvPr>
            <p:ph idx="1"/>
          </p:nvPr>
        </p:nvPicPr>
        <p:blipFill>
          <a:blip r:embed="rId2"/>
          <a:stretch>
            <a:fillRect/>
          </a:stretch>
        </p:blipFill>
        <p:spPr>
          <a:xfrm>
            <a:off x="1357290" y="1142984"/>
            <a:ext cx="6140959" cy="4917660"/>
          </a:xfrm>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6600" dirty="0" smtClean="0">
                <a:latin typeface="Algerian" pitchFamily="82" charset="0"/>
              </a:rPr>
              <a:t>LAS PAPILAS</a:t>
            </a:r>
            <a:endParaRPr lang="es-ES" sz="6600" dirty="0">
              <a:latin typeface="Algerian" pitchFamily="82" charset="0"/>
            </a:endParaRPr>
          </a:p>
        </p:txBody>
      </p:sp>
      <p:sp>
        <p:nvSpPr>
          <p:cNvPr id="3" name="2 Marcador de contenido"/>
          <p:cNvSpPr>
            <a:spLocks noGrp="1"/>
          </p:cNvSpPr>
          <p:nvPr>
            <p:ph idx="1"/>
          </p:nvPr>
        </p:nvSpPr>
        <p:spPr/>
        <p:txBody>
          <a:bodyPr>
            <a:normAutofit fontScale="55000" lnSpcReduction="20000"/>
          </a:bodyPr>
          <a:lstStyle/>
          <a:p>
            <a:r>
              <a:rPr lang="es-ES" dirty="0" smtClean="0">
                <a:solidFill>
                  <a:srgbClr val="E9D249"/>
                </a:solidFill>
              </a:rPr>
              <a:t>El sentido del gusto depende de la estimulación de los llamados "botones gustativos", las cuales se sitúan preferentemente en la lengua, aunque algunas se encuentran en el paladar; su sensibilidad es variable. La lengua presenta unas estructuras, denominadas papilas, que confieren su aspecto rugoso. En ellas se encuentran los botones gustativos, donde se asientan los quimiorreceptores juntos con las células epiteliales que les sirven de sostén.</a:t>
            </a:r>
          </a:p>
          <a:p>
            <a:endParaRPr lang="es-ES" dirty="0" smtClean="0">
              <a:solidFill>
                <a:srgbClr val="E9D249"/>
              </a:solidFill>
            </a:endParaRPr>
          </a:p>
          <a:p>
            <a:r>
              <a:rPr lang="es-ES" dirty="0" smtClean="0">
                <a:solidFill>
                  <a:srgbClr val="E9D249"/>
                </a:solidFill>
              </a:rPr>
              <a:t>Según su forma se conocen 3 tipos de papilas.</a:t>
            </a:r>
          </a:p>
          <a:p>
            <a:r>
              <a:rPr lang="es-ES" dirty="0" smtClean="0">
                <a:solidFill>
                  <a:srgbClr val="E9D249"/>
                </a:solidFill>
              </a:rPr>
              <a:t>1. Papilas fungiformes: Tienen forma de hongo y se encuentran distribuidas en la parte anterior del dorso y bordes laterales de la lengua. Son sensibles a los sabores dulces, ácidos y salados</a:t>
            </a:r>
          </a:p>
          <a:p>
            <a:r>
              <a:rPr lang="es-ES" dirty="0" smtClean="0">
                <a:solidFill>
                  <a:srgbClr val="E9D249"/>
                </a:solidFill>
              </a:rPr>
              <a:t>2. Papilas caliciformes o lenticulares: Tienen forma de cáliz o copa y se distribuyen cerca de la base de la lengua formando una V; captan los sabores amargos.</a:t>
            </a:r>
          </a:p>
          <a:p>
            <a:r>
              <a:rPr lang="es-ES" dirty="0" smtClean="0">
                <a:solidFill>
                  <a:srgbClr val="E9D249"/>
                </a:solidFill>
              </a:rPr>
              <a:t>3. Papilas filiformes o cónicas: Tienen forma de filamento y se encuentran en la punta y bordes laterales de la lengua a diferencia de las papilas fungiformes y caliciformes no tiene función gustativa, solamente son receptores táctiles y captan la temperatura.</a:t>
            </a:r>
          </a:p>
          <a:p>
            <a:endParaRPr lang="es-ES"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3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800" decel="100000"/>
                                        <p:tgtEl>
                                          <p:spTgt spid="3">
                                            <p:txEl>
                                              <p:pRg st="0" end="0"/>
                                            </p:txEl>
                                          </p:spTgt>
                                        </p:tgtEl>
                                      </p:cBhvr>
                                    </p:animEffect>
                                    <p:anim calcmode="lin" valueType="num">
                                      <p:cBhvr>
                                        <p:cTn id="13"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4"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5"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800" decel="100000"/>
                                        <p:tgtEl>
                                          <p:spTgt spid="3">
                                            <p:txEl>
                                              <p:pRg st="2" end="2"/>
                                            </p:txEl>
                                          </p:spTgt>
                                        </p:tgtEl>
                                      </p:cBhvr>
                                    </p:animEffect>
                                    <p:anim calcmode="lin" valueType="num">
                                      <p:cBhvr>
                                        <p:cTn id="23"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24"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25"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0"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800" decel="100000"/>
                                        <p:tgtEl>
                                          <p:spTgt spid="3">
                                            <p:txEl>
                                              <p:pRg st="3" end="3"/>
                                            </p:txEl>
                                          </p:spTgt>
                                        </p:tgtEl>
                                      </p:cBhvr>
                                    </p:animEffect>
                                    <p:anim calcmode="lin" valueType="num">
                                      <p:cBhvr>
                                        <p:cTn id="33"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34"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35"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36"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37"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30"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800" decel="100000"/>
                                        <p:tgtEl>
                                          <p:spTgt spid="3">
                                            <p:txEl>
                                              <p:pRg st="4" end="4"/>
                                            </p:txEl>
                                          </p:spTgt>
                                        </p:tgtEl>
                                      </p:cBhvr>
                                    </p:animEffect>
                                    <p:anim calcmode="lin" valueType="num">
                                      <p:cBhvr>
                                        <p:cTn id="43"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44"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45"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46"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47"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30" presetClass="entr" presetSubtype="0"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Effect transition="in" filter="fade">
                                      <p:cBhvr>
                                        <p:cTn id="52" dur="800" decel="100000"/>
                                        <p:tgtEl>
                                          <p:spTgt spid="3">
                                            <p:txEl>
                                              <p:pRg st="5" end="5"/>
                                            </p:txEl>
                                          </p:spTgt>
                                        </p:tgtEl>
                                      </p:cBhvr>
                                    </p:animEffect>
                                    <p:anim calcmode="lin" valueType="num">
                                      <p:cBhvr>
                                        <p:cTn id="53" dur="800" decel="100000" fill="hold"/>
                                        <p:tgtEl>
                                          <p:spTgt spid="3">
                                            <p:txEl>
                                              <p:pRg st="5" end="5"/>
                                            </p:txEl>
                                          </p:spTgt>
                                        </p:tgtEl>
                                        <p:attrNameLst>
                                          <p:attrName>style.rotation</p:attrName>
                                        </p:attrNameLst>
                                      </p:cBhvr>
                                      <p:tavLst>
                                        <p:tav tm="0">
                                          <p:val>
                                            <p:fltVal val="-90"/>
                                          </p:val>
                                        </p:tav>
                                        <p:tav tm="100000">
                                          <p:val>
                                            <p:fltVal val="0"/>
                                          </p:val>
                                        </p:tav>
                                      </p:tavLst>
                                    </p:anim>
                                    <p:anim calcmode="lin" valueType="num">
                                      <p:cBhvr>
                                        <p:cTn id="54" dur="800" decel="100000" fill="hold"/>
                                        <p:tgtEl>
                                          <p:spTgt spid="3">
                                            <p:txEl>
                                              <p:pRg st="5" end="5"/>
                                            </p:txEl>
                                          </p:spTgt>
                                        </p:tgtEl>
                                        <p:attrNameLst>
                                          <p:attrName>ppt_x</p:attrName>
                                        </p:attrNameLst>
                                      </p:cBhvr>
                                      <p:tavLst>
                                        <p:tav tm="0">
                                          <p:val>
                                            <p:strVal val="#ppt_x+0.4"/>
                                          </p:val>
                                        </p:tav>
                                        <p:tav tm="100000">
                                          <p:val>
                                            <p:strVal val="#ppt_x-0.05"/>
                                          </p:val>
                                        </p:tav>
                                      </p:tavLst>
                                    </p:anim>
                                    <p:anim calcmode="lin" valueType="num">
                                      <p:cBhvr>
                                        <p:cTn id="55" dur="800" decel="100000" fill="hold"/>
                                        <p:tgtEl>
                                          <p:spTgt spid="3">
                                            <p:txEl>
                                              <p:pRg st="5" end="5"/>
                                            </p:txEl>
                                          </p:spTgt>
                                        </p:tgtEl>
                                        <p:attrNameLst>
                                          <p:attrName>ppt_y</p:attrName>
                                        </p:attrNameLst>
                                      </p:cBhvr>
                                      <p:tavLst>
                                        <p:tav tm="0">
                                          <p:val>
                                            <p:strVal val="#ppt_y-0.4"/>
                                          </p:val>
                                        </p:tav>
                                        <p:tav tm="100000">
                                          <p:val>
                                            <p:strVal val="#ppt_y+0.1"/>
                                          </p:val>
                                        </p:tav>
                                      </p:tavLst>
                                    </p:anim>
                                    <p:anim calcmode="lin" valueType="num">
                                      <p:cBhvr>
                                        <p:cTn id="56" dur="200" accel="100000" fill="hold">
                                          <p:stCondLst>
                                            <p:cond delay="800"/>
                                          </p:stCondLst>
                                        </p:cTn>
                                        <p:tgtEl>
                                          <p:spTgt spid="3">
                                            <p:txEl>
                                              <p:pRg st="5" end="5"/>
                                            </p:txEl>
                                          </p:spTgt>
                                        </p:tgtEl>
                                        <p:attrNameLst>
                                          <p:attrName>ppt_x</p:attrName>
                                        </p:attrNameLst>
                                      </p:cBhvr>
                                      <p:tavLst>
                                        <p:tav tm="0">
                                          <p:val>
                                            <p:strVal val="#ppt_x-0.05"/>
                                          </p:val>
                                        </p:tav>
                                        <p:tav tm="100000">
                                          <p:val>
                                            <p:strVal val="#ppt_x"/>
                                          </p:val>
                                        </p:tav>
                                      </p:tavLst>
                                    </p:anim>
                                    <p:anim calcmode="lin" valueType="num">
                                      <p:cBhvr>
                                        <p:cTn id="57" dur="200" accel="100000" fill="hold">
                                          <p:stCondLst>
                                            <p:cond delay="800"/>
                                          </p:stCondLst>
                                        </p:cTn>
                                        <p:tgtEl>
                                          <p:spTgt spid="3">
                                            <p:txEl>
                                              <p:pRg st="5" end="5"/>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TAREA 1.jpg"/>
          <p:cNvPicPr>
            <a:picLocks noGrp="1" noChangeAspect="1"/>
          </p:cNvPicPr>
          <p:nvPr>
            <p:ph idx="1"/>
          </p:nvPr>
        </p:nvPicPr>
        <p:blipFill>
          <a:blip r:embed="rId2"/>
          <a:stretch>
            <a:fillRect/>
          </a:stretch>
        </p:blipFill>
        <p:spPr>
          <a:xfrm>
            <a:off x="1857356" y="928670"/>
            <a:ext cx="5072098" cy="5072098"/>
          </a:xfrm>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4800" dirty="0" smtClean="0">
                <a:latin typeface="Algerian" pitchFamily="82" charset="0"/>
              </a:rPr>
              <a:t>FISIOLOGIA  DEL GUSTO</a:t>
            </a:r>
            <a:endParaRPr lang="es-ES" sz="4800" dirty="0">
              <a:latin typeface="Algerian" pitchFamily="82" charset="0"/>
            </a:endParaRPr>
          </a:p>
        </p:txBody>
      </p:sp>
      <p:sp>
        <p:nvSpPr>
          <p:cNvPr id="3" name="2 Marcador de contenido"/>
          <p:cNvSpPr>
            <a:spLocks noGrp="1"/>
          </p:cNvSpPr>
          <p:nvPr>
            <p:ph idx="1"/>
          </p:nvPr>
        </p:nvSpPr>
        <p:spPr/>
        <p:txBody>
          <a:bodyPr>
            <a:normAutofit fontScale="47500" lnSpcReduction="20000"/>
          </a:bodyPr>
          <a:lstStyle/>
          <a:p>
            <a:r>
              <a:rPr lang="es-ES" sz="3400" dirty="0" smtClean="0">
                <a:solidFill>
                  <a:srgbClr val="E9D249"/>
                </a:solidFill>
              </a:rPr>
              <a:t>Para recibir un sabor se requiere estimular las células receptoras del gusto o corpúsculos gustativos. Los corpúsculos gustativos son los receptores del sabor y están ubicados alrededor de las papilas gustativas. Una vez estimulado el corpúsculo gustativo se inicia el impulso nervioso que es conducido por las terminaciones sensitivas hasta los nervios facial, vago y glosofaríngeo; y a través de ellos va a la medula espinal, el tálamo y de allí al cerebro, donde en el lóbulo parietal de la corteza, se emite como respuesta la sensación gustativa.</a:t>
            </a:r>
          </a:p>
          <a:p>
            <a:r>
              <a:rPr lang="es-ES" sz="3400" dirty="0" smtClean="0">
                <a:solidFill>
                  <a:srgbClr val="E9D249"/>
                </a:solidFill>
              </a:rPr>
              <a:t>Para estimular el corpúsculo gustativo la sustancia a saborear debe ser soluble en la saliva y su temperatura debe ser entre 20 y 30 ºC, para crear un estimulo gustativo ya que temperaturas más elevadas solo se registran como sensación térmica.</a:t>
            </a:r>
          </a:p>
          <a:p>
            <a:r>
              <a:rPr lang="es-ES" sz="3400" dirty="0" smtClean="0">
                <a:solidFill>
                  <a:srgbClr val="E9D249"/>
                </a:solidFill>
              </a:rPr>
              <a:t>Para la captación del sabor es necesario que el sentido del olfato este sano, ya que los alimentos desprenden gases que estimulan a la pituitaria, desencadenando una sensación olfativa que refuerza a la sensación gustativa. Al probar un alimento, si estamos tapados la nariz observaremos que disminuye la intensidad de su sabor.</a:t>
            </a:r>
          </a:p>
          <a:p>
            <a:r>
              <a:rPr lang="es-ES" sz="3400" dirty="0" smtClean="0">
                <a:solidFill>
                  <a:srgbClr val="E9D249"/>
                </a:solidFill>
              </a:rPr>
              <a:t>La lengua, además de su función gustativa interviene en los procesos de:</a:t>
            </a:r>
          </a:p>
          <a:p>
            <a:r>
              <a:rPr lang="es-ES" sz="3400" dirty="0" smtClean="0">
                <a:solidFill>
                  <a:srgbClr val="E9D249"/>
                </a:solidFill>
              </a:rPr>
              <a:t>a) Masticación</a:t>
            </a:r>
          </a:p>
          <a:p>
            <a:r>
              <a:rPr lang="es-ES" sz="3400" dirty="0" smtClean="0">
                <a:solidFill>
                  <a:srgbClr val="E9D249"/>
                </a:solidFill>
              </a:rPr>
              <a:t>b) Deglución</a:t>
            </a:r>
          </a:p>
          <a:p>
            <a:r>
              <a:rPr lang="es-ES" sz="3400" dirty="0" smtClean="0">
                <a:solidFill>
                  <a:srgbClr val="E9D249"/>
                </a:solidFill>
              </a:rPr>
              <a:t>c) Articulación de las palabras</a:t>
            </a:r>
          </a:p>
          <a:p>
            <a:endParaRPr lang="es-ES"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to="" calcmode="lin" valueType="num">
                                      <p:cBhvr>
                                        <p:cTn id="27" dur="1" fill="hold"/>
                                        <p:tgtEl>
                                          <p:spTgt spid="3">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to="" calcmode="lin" valueType="num">
                                      <p:cBhvr>
                                        <p:cTn id="32" dur="1" fill="hold"/>
                                        <p:tgtEl>
                                          <p:spTgt spid="3">
                                            <p:txEl>
                                              <p:pRg st="4" end="4"/>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to="" calcmode="lin" valueType="num">
                                      <p:cBhvr>
                                        <p:cTn id="37" dur="1" fill="hold"/>
                                        <p:tgtEl>
                                          <p:spTgt spid="3">
                                            <p:txEl>
                                              <p:pRg st="5" end="5"/>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to="" calcmode="lin" valueType="num">
                                      <p:cBhvr>
                                        <p:cTn id="42"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latin typeface="Algerian" pitchFamily="82" charset="0"/>
              </a:rPr>
              <a:t>ENFERMEDADES DEL GUSTO</a:t>
            </a:r>
            <a:endParaRPr lang="es-ES" dirty="0">
              <a:latin typeface="Algerian" pitchFamily="82" charset="0"/>
            </a:endParaRPr>
          </a:p>
        </p:txBody>
      </p:sp>
      <p:sp>
        <p:nvSpPr>
          <p:cNvPr id="3" name="2 Marcador de contenido"/>
          <p:cNvSpPr>
            <a:spLocks noGrp="1"/>
          </p:cNvSpPr>
          <p:nvPr>
            <p:ph idx="1"/>
          </p:nvPr>
        </p:nvSpPr>
        <p:spPr/>
        <p:txBody>
          <a:bodyPr>
            <a:normAutofit/>
          </a:bodyPr>
          <a:lstStyle/>
          <a:p>
            <a:r>
              <a:rPr lang="es-ES" sz="2400" dirty="0" smtClean="0">
                <a:solidFill>
                  <a:srgbClr val="E9D249"/>
                </a:solidFill>
              </a:rPr>
              <a:t>Cáncer de lengua.- junto con el de los labios, es la forma cancerígena más frecuente de la cavidad bucal. La evolución de esta enfermedad es similar a la de la úlcera cancerosa, precedida a veces de un engrosamiento noduloso.</a:t>
            </a:r>
          </a:p>
          <a:p>
            <a:endParaRPr lang="es-ES" dirty="0"/>
          </a:p>
        </p:txBody>
      </p:sp>
      <p:pic>
        <p:nvPicPr>
          <p:cNvPr id="4" name="3 Imagen" descr="TAREA 1.jpg"/>
          <p:cNvPicPr>
            <a:picLocks noChangeAspect="1"/>
          </p:cNvPicPr>
          <p:nvPr/>
        </p:nvPicPr>
        <p:blipFill>
          <a:blip r:embed="rId2"/>
          <a:stretch>
            <a:fillRect/>
          </a:stretch>
        </p:blipFill>
        <p:spPr>
          <a:xfrm>
            <a:off x="4786314" y="4000504"/>
            <a:ext cx="3420860" cy="2643206"/>
          </a:xfrm>
          <a:prstGeom prst="rect">
            <a:avLst/>
          </a:prstGeom>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to="" calcmode="lin" valueType="num">
                                      <p:cBhvr>
                                        <p:cTn id="17" dur="1" fill="hold"/>
                                        <p:tgtEl>
                                          <p:spTgt spid="3">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diamond(in)">
                                      <p:cBhvr>
                                        <p:cTn id="2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00042"/>
            <a:ext cx="8229600" cy="5954766"/>
          </a:xfrm>
        </p:spPr>
        <p:txBody>
          <a:bodyPr/>
          <a:lstStyle/>
          <a:p>
            <a:r>
              <a:rPr lang="es-ES" sz="2600" dirty="0" smtClean="0">
                <a:solidFill>
                  <a:srgbClr val="E9D249"/>
                </a:solidFill>
              </a:rPr>
              <a:t>Ageusia.- es la pérdida o reducción del sentido del gusto y es consecuencia de trastornos ocurridos en la lengua, como quemaduras, o ciertas parálisis faciales (por ejemplo, la parálisis de Bell).</a:t>
            </a:r>
          </a:p>
          <a:p>
            <a:endParaRPr lang="es-ES" dirty="0"/>
          </a:p>
        </p:txBody>
      </p:sp>
      <p:pic>
        <p:nvPicPr>
          <p:cNvPr id="4" name="3 Imagen" descr="TAREA 1.jpg"/>
          <p:cNvPicPr>
            <a:picLocks noChangeAspect="1"/>
          </p:cNvPicPr>
          <p:nvPr/>
        </p:nvPicPr>
        <p:blipFill>
          <a:blip r:embed="rId2"/>
          <a:stretch>
            <a:fillRect/>
          </a:stretch>
        </p:blipFill>
        <p:spPr>
          <a:xfrm>
            <a:off x="3929058" y="2857496"/>
            <a:ext cx="4494987" cy="3829063"/>
          </a:xfrm>
          <a:prstGeom prst="rect">
            <a:avLst/>
          </a:prstGeom>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28604"/>
            <a:ext cx="8229600" cy="6026204"/>
          </a:xfrm>
        </p:spPr>
        <p:txBody>
          <a:bodyPr/>
          <a:lstStyle/>
          <a:p>
            <a:r>
              <a:rPr lang="es-ES" sz="2600" dirty="0" smtClean="0">
                <a:solidFill>
                  <a:srgbClr val="E9D249"/>
                </a:solidFill>
              </a:rPr>
              <a:t>Disgeusia.- este trastorno distorsiona el gusto de los alimentos y bebidas ingeridas. La distorsión de gusto representa un síntoma de depresión (patología siquiátrica).</a:t>
            </a:r>
          </a:p>
          <a:p>
            <a:endParaRPr lang="es-ES" dirty="0"/>
          </a:p>
        </p:txBody>
      </p:sp>
      <p:pic>
        <p:nvPicPr>
          <p:cNvPr id="4" name="3 Imagen" descr="TAREA 1.jpg"/>
          <p:cNvPicPr>
            <a:picLocks noChangeAspect="1"/>
          </p:cNvPicPr>
          <p:nvPr/>
        </p:nvPicPr>
        <p:blipFill>
          <a:blip r:embed="rId2"/>
          <a:stretch>
            <a:fillRect/>
          </a:stretch>
        </p:blipFill>
        <p:spPr>
          <a:xfrm>
            <a:off x="2214546" y="2786058"/>
            <a:ext cx="4557738" cy="3703162"/>
          </a:xfrm>
          <a:prstGeom prst="rect">
            <a:avLst/>
          </a:prstGeom>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Escala de grises">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72</TotalTime>
  <Words>560</Words>
  <Application>Microsoft Office PowerPoint</Application>
  <PresentationFormat>Presentación en pantalla (4:3)</PresentationFormat>
  <Paragraphs>28</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Brío</vt:lpstr>
      <vt:lpstr>Diapositiva 1</vt:lpstr>
      <vt:lpstr>QUE ES EL GUSTO</vt:lpstr>
      <vt:lpstr>Diapositiva 3</vt:lpstr>
      <vt:lpstr>LAS PAPILAS</vt:lpstr>
      <vt:lpstr>Diapositiva 5</vt:lpstr>
      <vt:lpstr>FISIOLOGIA  DEL GUSTO</vt:lpstr>
      <vt:lpstr>ENFERMEDADES DEL GUSTO</vt:lpstr>
      <vt:lpstr>Diapositiva 8</vt:lpstr>
      <vt:lpstr>Diapositiva 9</vt:lpstr>
      <vt:lpstr>    FUENTES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Marisol</dc:creator>
  <cp:lastModifiedBy>Marisol</cp:lastModifiedBy>
  <cp:revision>8</cp:revision>
  <dcterms:created xsi:type="dcterms:W3CDTF">2012-06-06T20:58:52Z</dcterms:created>
  <dcterms:modified xsi:type="dcterms:W3CDTF">2012-06-07T01:45:04Z</dcterms:modified>
</cp:coreProperties>
</file>