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61" r:id="rId5"/>
    <p:sldId id="258" r:id="rId6"/>
    <p:sldId id="262" r:id="rId7"/>
    <p:sldId id="259"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8" d="100"/>
          <a:sy n="88" d="100"/>
        </p:scale>
        <p:origin x="-106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EBED6093-2E6A-4F70-AE35-D867647CC1E8}" type="datetimeFigureOut">
              <a:rPr lang="es-ES" smtClean="0"/>
              <a:t>11/08/2012</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5EC3D511-9AB2-44D1-B982-9F809CF0ADD9}" type="slidenum">
              <a:rPr lang="es-ES" smtClean="0"/>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EBED6093-2E6A-4F70-AE35-D867647CC1E8}" type="datetimeFigureOut">
              <a:rPr lang="es-ES" smtClean="0"/>
              <a:t>11/08/2012</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5EC3D511-9AB2-44D1-B982-9F809CF0ADD9}" type="slidenum">
              <a:rPr lang="es-ES" smtClean="0"/>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EBED6093-2E6A-4F70-AE35-D867647CC1E8}" type="datetimeFigureOut">
              <a:rPr lang="es-ES" smtClean="0"/>
              <a:t>11/08/2012</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5EC3D511-9AB2-44D1-B982-9F809CF0ADD9}" type="slidenum">
              <a:rPr lang="es-ES" smtClean="0"/>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EBED6093-2E6A-4F70-AE35-D867647CC1E8}" type="datetimeFigureOut">
              <a:rPr lang="es-ES" smtClean="0"/>
              <a:t>11/08/2012</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5EC3D511-9AB2-44D1-B982-9F809CF0ADD9}" type="slidenum">
              <a:rPr lang="es-ES" smtClean="0"/>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BED6093-2E6A-4F70-AE35-D867647CC1E8}" type="datetimeFigureOut">
              <a:rPr lang="es-ES" smtClean="0"/>
              <a:t>11/08/2012</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5EC3D511-9AB2-44D1-B982-9F809CF0ADD9}" type="slidenum">
              <a:rPr lang="es-ES" smtClean="0"/>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EBED6093-2E6A-4F70-AE35-D867647CC1E8}" type="datetimeFigureOut">
              <a:rPr lang="es-ES" smtClean="0"/>
              <a:t>11/08/2012</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5EC3D511-9AB2-44D1-B982-9F809CF0ADD9}" type="slidenum">
              <a:rPr lang="es-ES" smtClean="0"/>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EBED6093-2E6A-4F70-AE35-D867647CC1E8}" type="datetimeFigureOut">
              <a:rPr lang="es-ES" smtClean="0"/>
              <a:t>11/08/2012</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5EC3D511-9AB2-44D1-B982-9F809CF0ADD9}" type="slidenum">
              <a:rPr lang="es-ES" smtClean="0"/>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EBED6093-2E6A-4F70-AE35-D867647CC1E8}" type="datetimeFigureOut">
              <a:rPr lang="es-ES" smtClean="0"/>
              <a:t>11/08/2012</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5EC3D511-9AB2-44D1-B982-9F809CF0ADD9}" type="slidenum">
              <a:rPr lang="es-ES" smtClean="0"/>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BED6093-2E6A-4F70-AE35-D867647CC1E8}" type="datetimeFigureOut">
              <a:rPr lang="es-ES" smtClean="0"/>
              <a:t>11/08/2012</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5EC3D511-9AB2-44D1-B982-9F809CF0ADD9}" type="slidenum">
              <a:rPr lang="es-ES" smtClean="0"/>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BED6093-2E6A-4F70-AE35-D867647CC1E8}" type="datetimeFigureOut">
              <a:rPr lang="es-ES" smtClean="0"/>
              <a:t>11/08/2012</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5EC3D511-9AB2-44D1-B982-9F809CF0ADD9}" type="slidenum">
              <a:rPr lang="es-ES" smtClean="0"/>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BED6093-2E6A-4F70-AE35-D867647CC1E8}" type="datetimeFigureOut">
              <a:rPr lang="es-ES" smtClean="0"/>
              <a:t>11/08/2012</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5EC3D511-9AB2-44D1-B982-9F809CF0ADD9}" type="slidenum">
              <a:rPr lang="es-ES" smtClean="0"/>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ED6093-2E6A-4F70-AE35-D867647CC1E8}" type="datetimeFigureOut">
              <a:rPr lang="es-ES" smtClean="0"/>
              <a:t>11/08/2012</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C3D511-9AB2-44D1-B982-9F809CF0ADD9}" type="slidenum">
              <a:rPr lang="es-ES" smtClean="0"/>
              <a:t>‹Nº›</a:t>
            </a:fld>
            <a:endParaRPr lang="es-E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www.nlm.nih.gov/medlineplus/spanish/ency/article/003298.htm"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www.nlm.nih.gov/medlineplus/spanish/autoimmunediseases.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es.wikipedia.org/wiki/Articulaci%C3%B3n_(anatom%C3%ADa)" TargetMode="External"/><Relationship Id="rId2" Type="http://schemas.openxmlformats.org/officeDocument/2006/relationships/hyperlink" Target="http://es.wikipedia.org/wiki/Ligamentos" TargetMode="External"/><Relationship Id="rId1" Type="http://schemas.openxmlformats.org/officeDocument/2006/relationships/slideLayout" Target="../slideLayouts/slideLayout2.xml"/><Relationship Id="rId4" Type="http://schemas.openxmlformats.org/officeDocument/2006/relationships/hyperlink" Target="http://es.wikipedia.org/wiki/Luxaci%C3%B3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normAutofit fontScale="90000"/>
          </a:bodyPr>
          <a:lstStyle/>
          <a:p>
            <a:r>
              <a:rPr lang="es-ES" b="1" i="1" dirty="0" smtClean="0">
                <a:solidFill>
                  <a:srgbClr val="7030A0"/>
                </a:solidFill>
                <a:effectLst>
                  <a:outerShdw blurRad="38100" dist="38100" dir="2700000" algn="tl">
                    <a:srgbClr val="000000">
                      <a:alpha val="43137"/>
                    </a:srgbClr>
                  </a:outerShdw>
                </a:effectLst>
                <a:latin typeface="Bookman Old Style" pitchFamily="18" charset="0"/>
              </a:rPr>
              <a:t>Sistema óseo con sus enfermedades   </a:t>
            </a:r>
            <a:endParaRPr lang="es-ES" b="1" i="1" dirty="0">
              <a:solidFill>
                <a:srgbClr val="7030A0"/>
              </a:solidFill>
              <a:effectLst>
                <a:outerShdw blurRad="38100" dist="38100" dir="2700000" algn="tl">
                  <a:srgbClr val="000000">
                    <a:alpha val="43137"/>
                  </a:srgbClr>
                </a:outerShdw>
              </a:effectLst>
              <a:latin typeface="Bookman Old Style" pitchFamily="18" charset="0"/>
            </a:endParaRPr>
          </a:p>
        </p:txBody>
      </p:sp>
      <p:sp>
        <p:nvSpPr>
          <p:cNvPr id="7" name="6 Marcador de contenido"/>
          <p:cNvSpPr>
            <a:spLocks noGrp="1"/>
          </p:cNvSpPr>
          <p:nvPr>
            <p:ph idx="1"/>
          </p:nvPr>
        </p:nvSpPr>
        <p:spPr>
          <a:xfrm>
            <a:off x="0" y="1600200"/>
            <a:ext cx="8686800" cy="5257800"/>
          </a:xfrm>
        </p:spPr>
        <p:txBody>
          <a:bodyPr>
            <a:normAutofit/>
          </a:bodyPr>
          <a:lstStyle/>
          <a:p>
            <a:r>
              <a:rPr lang="es-ES" b="1" i="1" dirty="0" smtClean="0">
                <a:solidFill>
                  <a:schemeClr val="tx2">
                    <a:lumMod val="50000"/>
                  </a:schemeClr>
                </a:solidFill>
                <a:effectLst>
                  <a:outerShdw blurRad="38100" dist="38100" dir="2700000" algn="tl">
                    <a:srgbClr val="000000">
                      <a:alpha val="43137"/>
                    </a:srgbClr>
                  </a:outerShdw>
                </a:effectLst>
                <a:latin typeface="Cooper Black" pitchFamily="18" charset="0"/>
              </a:rPr>
              <a:t>Osteoporosis </a:t>
            </a:r>
            <a:r>
              <a:rPr lang="es-ES" b="1" i="1" dirty="0" smtClean="0">
                <a:solidFill>
                  <a:srgbClr val="00B050"/>
                </a:solidFill>
                <a:effectLst>
                  <a:outerShdw blurRad="38100" dist="38100" dir="2700000" algn="tl">
                    <a:srgbClr val="000000">
                      <a:alpha val="43137"/>
                    </a:srgbClr>
                  </a:outerShdw>
                </a:effectLst>
                <a:latin typeface="Cooper Black" pitchFamily="18" charset="0"/>
              </a:rPr>
              <a:t>:  </a:t>
            </a:r>
            <a:r>
              <a:rPr lang="es-ES" sz="2600" dirty="0">
                <a:solidFill>
                  <a:schemeClr val="accent1">
                    <a:lumMod val="75000"/>
                  </a:schemeClr>
                </a:solidFill>
                <a:latin typeface="Bell MT" pitchFamily="18" charset="0"/>
              </a:rPr>
              <a:t>Es una trastorno óseo característico de la edad madura y la vejez. La osteoporosis ataca al esqueleto en su totalidad, de modo especial la columna vertebral y la extremidad inferior; conforme la columna se achica y encorva, el tórax queda a nivel más bajo y las costillas descienden y se acercan al anillo pélvico. Este trastorno origina distensión gastrointestinal y disminución generalizada del tono muscular. </a:t>
            </a:r>
            <a:r>
              <a:rPr lang="es-ES" sz="2600" dirty="0" smtClean="0">
                <a:solidFill>
                  <a:schemeClr val="accent1">
                    <a:lumMod val="75000"/>
                  </a:schemeClr>
                </a:solidFill>
                <a:latin typeface="Bell MT" pitchFamily="18" charset="0"/>
              </a:rPr>
              <a:t/>
            </a:r>
            <a:br>
              <a:rPr lang="es-ES" sz="2600" dirty="0" smtClean="0">
                <a:solidFill>
                  <a:schemeClr val="accent1">
                    <a:lumMod val="75000"/>
                  </a:schemeClr>
                </a:solidFill>
                <a:latin typeface="Bell MT" pitchFamily="18" charset="0"/>
              </a:rPr>
            </a:br>
            <a:r>
              <a:rPr lang="es-ES" sz="2600" dirty="0">
                <a:solidFill>
                  <a:schemeClr val="accent1">
                    <a:lumMod val="75000"/>
                  </a:schemeClr>
                </a:solidFill>
                <a:latin typeface="Bell MT" pitchFamily="18" charset="0"/>
              </a:rPr>
              <a:t>Los factores que intervienen en la resorción ósea incluyen disminución de estrógenos, absorción deficiente de calcio, hipovitaminosis D, pérdida de masa muscular, inactividad y dietas ricas en proteínas. </a:t>
            </a:r>
            <a:endParaRPr lang="es-ES" sz="5200" b="1" i="1" dirty="0">
              <a:solidFill>
                <a:schemeClr val="accent1">
                  <a:lumMod val="75000"/>
                </a:schemeClr>
              </a:solidFill>
              <a:effectLst>
                <a:outerShdw blurRad="38100" dist="38100" dir="2700000" algn="tl">
                  <a:srgbClr val="000000">
                    <a:alpha val="43137"/>
                  </a:srgbClr>
                </a:outerShdw>
              </a:effectLst>
              <a:latin typeface="Bell MT"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upload.wikimedia.org/wikipedia/commons/1/1b/Sprained_foot.jpg?uselang=es"/>
          <p:cNvPicPr>
            <a:picLocks noChangeAspect="1" noChangeArrowheads="1"/>
          </p:cNvPicPr>
          <p:nvPr/>
        </p:nvPicPr>
        <p:blipFill>
          <a:blip r:embed="rId2"/>
          <a:srcRect/>
          <a:stretch>
            <a:fillRect/>
          </a:stretch>
        </p:blipFill>
        <p:spPr bwMode="auto">
          <a:xfrm>
            <a:off x="155575" y="-8099425"/>
            <a:ext cx="22793325" cy="168783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0" y="274638"/>
            <a:ext cx="8229600" cy="1143000"/>
          </a:xfrm>
        </p:spPr>
        <p:txBody>
          <a:bodyPr>
            <a:noAutofit/>
          </a:bodyPr>
          <a:lstStyle/>
          <a:p>
            <a:r>
              <a:rPr lang="es-ES" sz="9600" b="1" i="1" dirty="0">
                <a:solidFill>
                  <a:schemeClr val="accent4">
                    <a:lumMod val="50000"/>
                  </a:schemeClr>
                </a:solidFill>
                <a:effectLst>
                  <a:outerShdw blurRad="38100" dist="38100" dir="2700000" algn="tl">
                    <a:srgbClr val="000000">
                      <a:alpha val="43137"/>
                    </a:srgbClr>
                  </a:outerShdw>
                </a:effectLst>
                <a:latin typeface="Vivaldi" pitchFamily="66" charset="0"/>
              </a:rPr>
              <a:t>Distrofia </a:t>
            </a:r>
            <a:r>
              <a:rPr lang="es-ES" sz="9600" b="1" i="1" dirty="0" smtClean="0">
                <a:solidFill>
                  <a:schemeClr val="accent4">
                    <a:lumMod val="50000"/>
                  </a:schemeClr>
                </a:solidFill>
                <a:effectLst>
                  <a:outerShdw blurRad="38100" dist="38100" dir="2700000" algn="tl">
                    <a:srgbClr val="000000">
                      <a:alpha val="43137"/>
                    </a:srgbClr>
                  </a:outerShdw>
                </a:effectLst>
                <a:latin typeface="Vivaldi" pitchFamily="66" charset="0"/>
              </a:rPr>
              <a:t>muscular</a:t>
            </a:r>
            <a:endParaRPr lang="es-ES" sz="9600" i="1" dirty="0">
              <a:solidFill>
                <a:schemeClr val="accent4">
                  <a:lumMod val="50000"/>
                </a:schemeClr>
              </a:solidFill>
              <a:effectLst>
                <a:outerShdw blurRad="38100" dist="38100" dir="2700000" algn="tl">
                  <a:srgbClr val="000000">
                    <a:alpha val="43137"/>
                  </a:srgbClr>
                </a:outerShdw>
              </a:effectLst>
              <a:latin typeface="Vivaldi" pitchFamily="66" charset="0"/>
            </a:endParaRPr>
          </a:p>
        </p:txBody>
      </p:sp>
      <p:sp>
        <p:nvSpPr>
          <p:cNvPr id="3" name="2 Marcador de contenido"/>
          <p:cNvSpPr>
            <a:spLocks noGrp="1"/>
          </p:cNvSpPr>
          <p:nvPr>
            <p:ph idx="4294967295"/>
          </p:nvPr>
        </p:nvSpPr>
        <p:spPr>
          <a:xfrm>
            <a:off x="0" y="1571625"/>
            <a:ext cx="9144000" cy="5286375"/>
          </a:xfrm>
        </p:spPr>
        <p:txBody>
          <a:bodyPr>
            <a:normAutofit fontScale="62500" lnSpcReduction="20000"/>
          </a:bodyPr>
          <a:lstStyle/>
          <a:p>
            <a:r>
              <a:rPr lang="es-ES" dirty="0" smtClean="0">
                <a:solidFill>
                  <a:schemeClr val="accent4">
                    <a:lumMod val="75000"/>
                  </a:schemeClr>
                </a:solidFill>
              </a:rPr>
              <a:t>las </a:t>
            </a:r>
            <a:r>
              <a:rPr lang="es-ES" dirty="0">
                <a:solidFill>
                  <a:schemeClr val="accent4">
                    <a:lumMod val="75000"/>
                  </a:schemeClr>
                </a:solidFill>
              </a:rPr>
              <a:t>distrofias musculares son un grupo de enfermedades que forman parte de las mas de 40 condiciones neuromusculares conocidas, siendo estas las condiciones en las que se ve afectada la función muscular y/o el sistema nervioso que controla dicha función.</a:t>
            </a:r>
            <a:r>
              <a:rPr lang="es-ES" dirty="0" smtClean="0">
                <a:solidFill>
                  <a:schemeClr val="accent4">
                    <a:lumMod val="75000"/>
                  </a:schemeClr>
                </a:solidFill>
              </a:rPr>
              <a:t/>
            </a:r>
            <a:br>
              <a:rPr lang="es-ES" dirty="0" smtClean="0">
                <a:solidFill>
                  <a:schemeClr val="accent4">
                    <a:lumMod val="75000"/>
                  </a:schemeClr>
                </a:solidFill>
              </a:rPr>
            </a:br>
            <a:r>
              <a:rPr lang="es-ES" dirty="0">
                <a:solidFill>
                  <a:schemeClr val="accent4">
                    <a:lumMod val="75000"/>
                  </a:schemeClr>
                </a:solidFill>
              </a:rPr>
              <a:t>En el caso de las distrofias musculares es el tejido muscular el que se ve afectado por un proceso degenerativo y progresivo, causado por la deficiencia o la falta de alguna de las proteínas de la membrana, la pared que separa el interior del exterior de la célula del músculo. Estas proteínas le dan fuerza a la membrana para soportar la grandísima presión y fuerza que se produce en cada célula muscular al contraerse y no se rompa o fracture. Al haber serios problemas al faltar esas proteínas las células de los músculos con el tiempo se rompen y causa el proceso progresivo de muerte de las células. La falta de alguna de las proteínas de la membrana de la célula muscular, ocurre por un defecto o problema en un gen de alguna de esas proteínas de la membrana.</a:t>
            </a:r>
            <a:r>
              <a:rPr lang="es-ES" dirty="0" smtClean="0">
                <a:solidFill>
                  <a:schemeClr val="accent4">
                    <a:lumMod val="75000"/>
                  </a:schemeClr>
                </a:solidFill>
              </a:rPr>
              <a:t/>
            </a:r>
            <a:br>
              <a:rPr lang="es-ES" dirty="0" smtClean="0">
                <a:solidFill>
                  <a:schemeClr val="accent4">
                    <a:lumMod val="75000"/>
                  </a:schemeClr>
                </a:solidFill>
              </a:rPr>
            </a:br>
            <a:r>
              <a:rPr lang="es-ES" dirty="0" smtClean="0">
                <a:solidFill>
                  <a:schemeClr val="accent4">
                    <a:lumMod val="75000"/>
                  </a:schemeClr>
                </a:solidFill>
              </a:rPr>
              <a:t/>
            </a:r>
            <a:br>
              <a:rPr lang="es-ES" dirty="0" smtClean="0">
                <a:solidFill>
                  <a:schemeClr val="accent4">
                    <a:lumMod val="75000"/>
                  </a:schemeClr>
                </a:solidFill>
              </a:rPr>
            </a:br>
            <a:r>
              <a:rPr lang="es-ES" dirty="0">
                <a:solidFill>
                  <a:schemeClr val="accent4">
                    <a:lumMod val="75000"/>
                  </a:schemeClr>
                </a:solidFill>
              </a:rPr>
              <a:t>Las formas o tipos de distrofia muscular se clasifican en </a:t>
            </a:r>
            <a:r>
              <a:rPr lang="es-ES" dirty="0" smtClean="0">
                <a:solidFill>
                  <a:schemeClr val="accent4">
                    <a:lumMod val="75000"/>
                  </a:schemeClr>
                </a:solidFill>
              </a:rPr>
              <a:t>al menos </a:t>
            </a:r>
            <a:r>
              <a:rPr lang="es-ES" dirty="0">
                <a:solidFill>
                  <a:schemeClr val="accent4">
                    <a:lumMod val="75000"/>
                  </a:schemeClr>
                </a:solidFill>
              </a:rPr>
              <a:t>9 grupos, aunque debe comentarse, que mayormente la </a:t>
            </a:r>
            <a:r>
              <a:rPr lang="es-ES" dirty="0" smtClean="0">
                <a:solidFill>
                  <a:schemeClr val="accent4">
                    <a:lumMod val="75000"/>
                  </a:schemeClr>
                </a:solidFill>
              </a:rPr>
              <a:t>clasificación </a:t>
            </a:r>
            <a:r>
              <a:rPr lang="es-ES" dirty="0">
                <a:solidFill>
                  <a:schemeClr val="accent4">
                    <a:lumMod val="75000"/>
                  </a:schemeClr>
                </a:solidFill>
              </a:rPr>
              <a:t>se basa mas en </a:t>
            </a:r>
            <a:r>
              <a:rPr lang="es-ES" dirty="0" smtClean="0">
                <a:solidFill>
                  <a:schemeClr val="accent4">
                    <a:lumMod val="75000"/>
                  </a:schemeClr>
                </a:solidFill>
              </a:rPr>
              <a:t>características </a:t>
            </a:r>
            <a:r>
              <a:rPr lang="es-ES" dirty="0" err="1">
                <a:solidFill>
                  <a:schemeClr val="accent4">
                    <a:lumMod val="75000"/>
                  </a:schemeClr>
                </a:solidFill>
              </a:rPr>
              <a:t>fisicas</a:t>
            </a:r>
            <a:r>
              <a:rPr lang="es-ES" dirty="0">
                <a:solidFill>
                  <a:schemeClr val="accent4">
                    <a:lumMod val="75000"/>
                  </a:schemeClr>
                </a:solidFill>
              </a:rPr>
              <a:t> y desarrollo que en su origen </a:t>
            </a:r>
            <a:r>
              <a:rPr lang="es-ES" dirty="0" smtClean="0">
                <a:solidFill>
                  <a:schemeClr val="accent4">
                    <a:lumMod val="75000"/>
                  </a:schemeClr>
                </a:solidFill>
              </a:rPr>
              <a:t>genético, </a:t>
            </a:r>
            <a:r>
              <a:rPr lang="es-ES" dirty="0">
                <a:solidFill>
                  <a:schemeClr val="accent4">
                    <a:lumMod val="75000"/>
                  </a:schemeClr>
                </a:solidFill>
              </a:rPr>
              <a:t>diferente en cada forma de distrofia</a:t>
            </a:r>
            <a:r>
              <a:rPr lang="es-ES" dirty="0"/>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http://4.bp.blogspot.com/_F_jSWVFHrxI/TPyVrbx1twI/AAAAAAAAAC4/JN9OF39PjCM/s640/Imagedistrofia.gif"/>
          <p:cNvPicPr>
            <a:picLocks noChangeAspect="1" noChangeArrowheads="1"/>
          </p:cNvPicPr>
          <p:nvPr/>
        </p:nvPicPr>
        <p:blipFill>
          <a:blip r:embed="rId2"/>
          <a:srcRect/>
          <a:stretch>
            <a:fillRect/>
          </a:stretch>
        </p:blipFill>
        <p:spPr bwMode="auto">
          <a:xfrm>
            <a:off x="1857356" y="428604"/>
            <a:ext cx="4714908" cy="5566187"/>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8000" b="1" dirty="0">
                <a:solidFill>
                  <a:srgbClr val="0070C0"/>
                </a:solidFill>
                <a:latin typeface="Copperplate Gothic Bold" pitchFamily="34" charset="0"/>
              </a:rPr>
              <a:t>Atrofia</a:t>
            </a:r>
            <a:endParaRPr lang="es-ES" sz="8000" dirty="0">
              <a:solidFill>
                <a:srgbClr val="0070C0"/>
              </a:solidFill>
              <a:latin typeface="Copperplate Gothic Bold" pitchFamily="34" charset="0"/>
            </a:endParaRPr>
          </a:p>
        </p:txBody>
      </p:sp>
      <p:sp>
        <p:nvSpPr>
          <p:cNvPr id="3" name="2 Marcador de contenido"/>
          <p:cNvSpPr>
            <a:spLocks noGrp="1"/>
          </p:cNvSpPr>
          <p:nvPr>
            <p:ph idx="4294967295"/>
          </p:nvPr>
        </p:nvSpPr>
        <p:spPr>
          <a:xfrm>
            <a:off x="0" y="1600200"/>
            <a:ext cx="9144000" cy="5257800"/>
          </a:xfrm>
        </p:spPr>
        <p:txBody>
          <a:bodyPr>
            <a:normAutofit fontScale="77500" lnSpcReduction="20000"/>
          </a:bodyPr>
          <a:lstStyle/>
          <a:p>
            <a:r>
              <a:rPr lang="es-ES" dirty="0">
                <a:solidFill>
                  <a:schemeClr val="accent5">
                    <a:lumMod val="50000"/>
                  </a:schemeClr>
                </a:solidFill>
              </a:rPr>
              <a:t>La atrofia por desuso ocurre por falta de actividad física. En la mayoría de las personas, la atrofia muscular es causada por no utilizar los músculos lo suficiente. Las personas que tienen trabajos sedentarios, que padecen afecciones que limitan el movimiento o que tienen una disminución en los niveles de actividad pueden perder tono muscular y sufrir atrofia. Este tipo de atrofia se puede contrarrestar con el ejercicio vigoroso o una mejor nutrición. Las personas que están postradas en una cama pueden experimentar un desgaste muscular significativo. Los astronautas, que están lejos de la gravedad de la tierra, pueden desarrollar una </a:t>
            </a:r>
            <a:r>
              <a:rPr lang="es-ES" u="sng" dirty="0">
                <a:solidFill>
                  <a:schemeClr val="accent5">
                    <a:lumMod val="50000"/>
                  </a:schemeClr>
                </a:solidFill>
                <a:hlinkClick r:id="rId2"/>
              </a:rPr>
              <a:t>disminución del tono muscular</a:t>
            </a:r>
            <a:r>
              <a:rPr lang="es-ES" dirty="0">
                <a:solidFill>
                  <a:schemeClr val="accent5">
                    <a:lumMod val="50000"/>
                  </a:schemeClr>
                </a:solidFill>
              </a:rPr>
              <a:t> tan sólo pocos días después de la ingravidez.</a:t>
            </a:r>
          </a:p>
          <a:p>
            <a:r>
              <a:rPr lang="es-ES" dirty="0">
                <a:solidFill>
                  <a:schemeClr val="accent5">
                    <a:lumMod val="50000"/>
                  </a:schemeClr>
                </a:solidFill>
              </a:rPr>
              <a:t>El tipo más grave de atrofia muscular es la </a:t>
            </a:r>
            <a:r>
              <a:rPr lang="es-ES" dirty="0" err="1">
                <a:solidFill>
                  <a:schemeClr val="accent5">
                    <a:lumMod val="50000"/>
                  </a:schemeClr>
                </a:solidFill>
              </a:rPr>
              <a:t>neurógena</a:t>
            </a:r>
            <a:r>
              <a:rPr lang="es-ES" dirty="0">
                <a:solidFill>
                  <a:schemeClr val="accent5">
                    <a:lumMod val="50000"/>
                  </a:schemeClr>
                </a:solidFill>
              </a:rPr>
              <a:t>, que ocurre cuando hay una lesión o enfermedad de un nervio que conecta al músculo. Este tipo de atrofia muscular tiende a ocurrir más repentinamente que la atrofia por desuso.</a:t>
            </a:r>
          </a:p>
          <a:p>
            <a:endParaRPr lang="es-E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Atrofia muscular"/>
          <p:cNvPicPr>
            <a:picLocks noChangeAspect="1" noChangeArrowheads="1"/>
          </p:cNvPicPr>
          <p:nvPr/>
        </p:nvPicPr>
        <p:blipFill>
          <a:blip r:embed="rId2"/>
          <a:srcRect/>
          <a:stretch>
            <a:fillRect/>
          </a:stretch>
        </p:blipFill>
        <p:spPr bwMode="auto">
          <a:xfrm>
            <a:off x="1928794" y="1071546"/>
            <a:ext cx="5536443" cy="4429156"/>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sz="7300" b="1" i="1" dirty="0" smtClean="0">
                <a:solidFill>
                  <a:schemeClr val="tx2">
                    <a:lumMod val="60000"/>
                    <a:lumOff val="40000"/>
                  </a:schemeClr>
                </a:solidFill>
                <a:effectLst>
                  <a:outerShdw blurRad="38100" dist="38100" dir="2700000" algn="tl">
                    <a:srgbClr val="000000">
                      <a:alpha val="43137"/>
                    </a:srgbClr>
                  </a:outerShdw>
                </a:effectLst>
                <a:latin typeface="Constantia" pitchFamily="18" charset="0"/>
              </a:rPr>
              <a:t>Cáncer</a:t>
            </a:r>
            <a:r>
              <a:rPr lang="es-ES" dirty="0" smtClean="0">
                <a:latin typeface="Constantia" pitchFamily="18" charset="0"/>
              </a:rPr>
              <a:t> </a:t>
            </a:r>
            <a:r>
              <a:rPr lang="es-ES" sz="7300" b="1" i="1" dirty="0" smtClean="0">
                <a:solidFill>
                  <a:schemeClr val="tx2">
                    <a:lumMod val="60000"/>
                    <a:lumOff val="40000"/>
                  </a:schemeClr>
                </a:solidFill>
                <a:effectLst>
                  <a:outerShdw blurRad="38100" dist="38100" dir="2700000" algn="tl">
                    <a:srgbClr val="000000">
                      <a:alpha val="43137"/>
                    </a:srgbClr>
                  </a:outerShdw>
                </a:effectLst>
                <a:latin typeface="Constantia" pitchFamily="18" charset="0"/>
              </a:rPr>
              <a:t>muscular</a:t>
            </a:r>
            <a:r>
              <a:rPr lang="es-ES" dirty="0" smtClean="0">
                <a:latin typeface="Constantia" pitchFamily="18" charset="0"/>
              </a:rPr>
              <a:t> </a:t>
            </a:r>
            <a:endParaRPr lang="es-ES" dirty="0">
              <a:latin typeface="Constantia" pitchFamily="18" charset="0"/>
            </a:endParaRPr>
          </a:p>
        </p:txBody>
      </p:sp>
      <p:sp>
        <p:nvSpPr>
          <p:cNvPr id="3" name="2 Marcador de contenido"/>
          <p:cNvSpPr>
            <a:spLocks noGrp="1"/>
          </p:cNvSpPr>
          <p:nvPr>
            <p:ph idx="1"/>
          </p:nvPr>
        </p:nvSpPr>
        <p:spPr>
          <a:xfrm>
            <a:off x="0" y="1600200"/>
            <a:ext cx="8686800" cy="5257800"/>
          </a:xfrm>
        </p:spPr>
        <p:txBody>
          <a:bodyPr>
            <a:normAutofit fontScale="70000" lnSpcReduction="20000"/>
          </a:bodyPr>
          <a:lstStyle/>
          <a:p>
            <a:r>
              <a:rPr lang="es-ES" sz="3400" dirty="0">
                <a:solidFill>
                  <a:schemeClr val="accent5">
                    <a:lumMod val="75000"/>
                  </a:schemeClr>
                </a:solidFill>
                <a:latin typeface="Eras Light ITC" pitchFamily="34" charset="0"/>
              </a:rPr>
              <a:t>Los tejidos blandos conectan, apoyan o rodean a otros tejidos. Algunos ejemplos incluyen músculos, tendones, grasa y vasos sanguíneos. El sarcoma de tejidos blandos es un cáncer en los tejidos blandos. Existen muchos tipos, tomando como base el tipo de tejido en el que se inician. Algunas veces se diseminan y pueden ejercer presión sobre los nervios y otros órganos, causando problemas como dolor o dificultad para respirar.</a:t>
            </a:r>
          </a:p>
          <a:p>
            <a:r>
              <a:rPr lang="es-ES" sz="3400" dirty="0">
                <a:solidFill>
                  <a:schemeClr val="accent5">
                    <a:lumMod val="75000"/>
                  </a:schemeClr>
                </a:solidFill>
                <a:latin typeface="Eras Light ITC" pitchFamily="34" charset="0"/>
              </a:rPr>
              <a:t>Nadie sabe exactamente cuál es la causa de estos cánceres. No son comunes, pero usted corre un riesgo mayor si estuvo expuesto a determinadas sustancias químicas, recibió radioterapia o tiene algunas enfermedades genéticas.</a:t>
            </a:r>
          </a:p>
          <a:p>
            <a:r>
              <a:rPr lang="es-ES" sz="3400" dirty="0">
                <a:solidFill>
                  <a:schemeClr val="accent5">
                    <a:lumMod val="75000"/>
                  </a:schemeClr>
                </a:solidFill>
                <a:latin typeface="Eras Light ITC" pitchFamily="34" charset="0"/>
              </a:rPr>
              <a:t>Para diagnosticar sarcomas del tejido blando, los médicos deben extirpar y examinar una parte del tumor en el microscopio. El tratamiento incluye cirugía para extirpar el tumor, radioterapia, quimioterapia o una combinación de éstas.</a:t>
            </a:r>
          </a:p>
          <a:p>
            <a:endParaRPr lang="es-E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Fotografía de sarcoma del tejido blando observado por un microscopio de electrones"/>
          <p:cNvPicPr>
            <a:picLocks noChangeAspect="1" noChangeArrowheads="1"/>
          </p:cNvPicPr>
          <p:nvPr/>
        </p:nvPicPr>
        <p:blipFill>
          <a:blip r:embed="rId2"/>
          <a:srcRect/>
          <a:stretch>
            <a:fillRect/>
          </a:stretch>
        </p:blipFill>
        <p:spPr bwMode="auto">
          <a:xfrm>
            <a:off x="-357222" y="0"/>
            <a:ext cx="9501222" cy="68580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9600" b="1" dirty="0" smtClean="0">
                <a:solidFill>
                  <a:schemeClr val="accent6">
                    <a:lumMod val="50000"/>
                  </a:schemeClr>
                </a:solidFill>
                <a:effectLst>
                  <a:outerShdw blurRad="38100" dist="38100" dir="2700000" algn="tl">
                    <a:srgbClr val="000000">
                      <a:alpha val="43137"/>
                    </a:srgbClr>
                  </a:outerShdw>
                </a:effectLst>
                <a:latin typeface="Kristen ITC" pitchFamily="66" charset="0"/>
              </a:rPr>
              <a:t>Miotasis </a:t>
            </a:r>
            <a:endParaRPr lang="es-ES" sz="9600" b="1" dirty="0">
              <a:solidFill>
                <a:schemeClr val="accent6">
                  <a:lumMod val="50000"/>
                </a:schemeClr>
              </a:solidFill>
              <a:effectLst>
                <a:outerShdw blurRad="38100" dist="38100" dir="2700000" algn="tl">
                  <a:srgbClr val="000000">
                    <a:alpha val="43137"/>
                  </a:srgbClr>
                </a:outerShdw>
              </a:effectLst>
              <a:latin typeface="Kristen ITC" pitchFamily="66" charset="0"/>
            </a:endParaRPr>
          </a:p>
        </p:txBody>
      </p:sp>
      <p:sp>
        <p:nvSpPr>
          <p:cNvPr id="3" name="2 Marcador de contenido"/>
          <p:cNvSpPr>
            <a:spLocks noGrp="1"/>
          </p:cNvSpPr>
          <p:nvPr>
            <p:ph idx="1"/>
          </p:nvPr>
        </p:nvSpPr>
        <p:spPr>
          <a:xfrm>
            <a:off x="0" y="1714488"/>
            <a:ext cx="8686800" cy="5143512"/>
          </a:xfrm>
        </p:spPr>
        <p:txBody>
          <a:bodyPr>
            <a:normAutofit fontScale="77500" lnSpcReduction="20000"/>
          </a:bodyPr>
          <a:lstStyle/>
          <a:p>
            <a:r>
              <a:rPr lang="es-ES" sz="3300" b="1" i="1" dirty="0" smtClean="0">
                <a:solidFill>
                  <a:schemeClr val="tx2">
                    <a:lumMod val="50000"/>
                  </a:schemeClr>
                </a:solidFill>
                <a:effectLst>
                  <a:outerShdw blurRad="38100" dist="38100" dir="2700000" algn="tl">
                    <a:srgbClr val="000000">
                      <a:alpha val="43137"/>
                    </a:srgbClr>
                  </a:outerShdw>
                </a:effectLst>
                <a:latin typeface="Palatino Linotype" pitchFamily="18" charset="0"/>
              </a:rPr>
              <a:t>es </a:t>
            </a:r>
            <a:r>
              <a:rPr lang="es-ES" sz="3300" b="1" i="1" dirty="0">
                <a:solidFill>
                  <a:schemeClr val="tx2">
                    <a:lumMod val="50000"/>
                  </a:schemeClr>
                </a:solidFill>
                <a:effectLst>
                  <a:outerShdw blurRad="38100" dist="38100" dir="2700000" algn="tl">
                    <a:srgbClr val="000000">
                      <a:alpha val="43137"/>
                    </a:srgbClr>
                  </a:outerShdw>
                </a:effectLst>
                <a:latin typeface="Palatino Linotype" pitchFamily="18" charset="0"/>
              </a:rPr>
              <a:t>la inflamación de los músculos esqueléticos, que también se llaman músculos voluntarios. Estos son músculos que se controlan voluntariamente y que ayudan a mover el cuerpo. Una lesión, una infección o una </a:t>
            </a:r>
            <a:r>
              <a:rPr lang="es-ES" sz="3300" b="1" i="1" u="sng" dirty="0">
                <a:solidFill>
                  <a:schemeClr val="tx2">
                    <a:lumMod val="50000"/>
                  </a:schemeClr>
                </a:solidFill>
                <a:effectLst>
                  <a:outerShdw blurRad="38100" dist="38100" dir="2700000" algn="tl">
                    <a:srgbClr val="000000">
                      <a:alpha val="43137"/>
                    </a:srgbClr>
                  </a:outerShdw>
                </a:effectLst>
                <a:latin typeface="Palatino Linotype" pitchFamily="18" charset="0"/>
                <a:hlinkClick r:id="rId2"/>
              </a:rPr>
              <a:t>enfermedad </a:t>
            </a:r>
            <a:r>
              <a:rPr lang="es-ES" sz="3300" b="1" i="1" u="sng" dirty="0" err="1">
                <a:solidFill>
                  <a:schemeClr val="tx2">
                    <a:lumMod val="50000"/>
                  </a:schemeClr>
                </a:solidFill>
                <a:effectLst>
                  <a:outerShdw blurRad="38100" dist="38100" dir="2700000" algn="tl">
                    <a:srgbClr val="000000">
                      <a:alpha val="43137"/>
                    </a:srgbClr>
                  </a:outerShdw>
                </a:effectLst>
                <a:latin typeface="Palatino Linotype" pitchFamily="18" charset="0"/>
                <a:hlinkClick r:id="rId2"/>
              </a:rPr>
              <a:t>autoinmune</a:t>
            </a:r>
            <a:r>
              <a:rPr lang="es-ES" sz="3300" b="1" i="1" dirty="0" err="1">
                <a:solidFill>
                  <a:schemeClr val="tx2">
                    <a:lumMod val="50000"/>
                  </a:schemeClr>
                </a:solidFill>
                <a:effectLst>
                  <a:outerShdw blurRad="38100" dist="38100" dir="2700000" algn="tl">
                    <a:srgbClr val="000000">
                      <a:alpha val="43137"/>
                    </a:srgbClr>
                  </a:outerShdw>
                </a:effectLst>
                <a:latin typeface="Palatino Linotype" pitchFamily="18" charset="0"/>
              </a:rPr>
              <a:t>pueden</a:t>
            </a:r>
            <a:r>
              <a:rPr lang="es-ES" sz="3300" b="1" i="1" dirty="0">
                <a:solidFill>
                  <a:schemeClr val="tx2">
                    <a:lumMod val="50000"/>
                  </a:schemeClr>
                </a:solidFill>
                <a:effectLst>
                  <a:outerShdw blurRad="38100" dist="38100" dir="2700000" algn="tl">
                    <a:srgbClr val="000000">
                      <a:alpha val="43137"/>
                    </a:srgbClr>
                  </a:outerShdw>
                </a:effectLst>
                <a:latin typeface="Palatino Linotype" pitchFamily="18" charset="0"/>
              </a:rPr>
              <a:t> causar </a:t>
            </a:r>
            <a:r>
              <a:rPr lang="es-ES" sz="3300" b="1" i="1" dirty="0" err="1">
                <a:solidFill>
                  <a:schemeClr val="tx2">
                    <a:lumMod val="50000"/>
                  </a:schemeClr>
                </a:solidFill>
                <a:effectLst>
                  <a:outerShdw blurRad="38100" dist="38100" dir="2700000" algn="tl">
                    <a:srgbClr val="000000">
                      <a:alpha val="43137"/>
                    </a:srgbClr>
                  </a:outerShdw>
                </a:effectLst>
                <a:latin typeface="Palatino Linotype" pitchFamily="18" charset="0"/>
              </a:rPr>
              <a:t>miositis</a:t>
            </a:r>
            <a:r>
              <a:rPr lang="es-ES" sz="3300" b="1" i="1" dirty="0">
                <a:solidFill>
                  <a:schemeClr val="tx2">
                    <a:lumMod val="50000"/>
                  </a:schemeClr>
                </a:solidFill>
                <a:effectLst>
                  <a:outerShdw blurRad="38100" dist="38100" dir="2700000" algn="tl">
                    <a:srgbClr val="000000">
                      <a:alpha val="43137"/>
                    </a:srgbClr>
                  </a:outerShdw>
                </a:effectLst>
                <a:latin typeface="Palatino Linotype" pitchFamily="18" charset="0"/>
              </a:rPr>
              <a:t>.</a:t>
            </a:r>
          </a:p>
          <a:p>
            <a:r>
              <a:rPr lang="es-ES" sz="3300" b="1" i="1" dirty="0">
                <a:solidFill>
                  <a:schemeClr val="tx2">
                    <a:lumMod val="50000"/>
                  </a:schemeClr>
                </a:solidFill>
                <a:effectLst>
                  <a:outerShdw blurRad="38100" dist="38100" dir="2700000" algn="tl">
                    <a:srgbClr val="000000">
                      <a:alpha val="43137"/>
                    </a:srgbClr>
                  </a:outerShdw>
                </a:effectLst>
                <a:latin typeface="Palatino Linotype" pitchFamily="18" charset="0"/>
              </a:rPr>
              <a:t>Las enfermedades denominadas </a:t>
            </a:r>
            <a:r>
              <a:rPr lang="es-ES" sz="3300" b="1" i="1" dirty="0" err="1">
                <a:solidFill>
                  <a:schemeClr val="tx2">
                    <a:lumMod val="50000"/>
                  </a:schemeClr>
                </a:solidFill>
                <a:effectLst>
                  <a:outerShdw blurRad="38100" dist="38100" dir="2700000" algn="tl">
                    <a:srgbClr val="000000">
                      <a:alpha val="43137"/>
                    </a:srgbClr>
                  </a:outerShdw>
                </a:effectLst>
                <a:latin typeface="Palatino Linotype" pitchFamily="18" charset="0"/>
              </a:rPr>
              <a:t>dermatomiositis</a:t>
            </a:r>
            <a:r>
              <a:rPr lang="es-ES" sz="3300" b="1" i="1" dirty="0">
                <a:solidFill>
                  <a:schemeClr val="tx2">
                    <a:lumMod val="50000"/>
                  </a:schemeClr>
                </a:solidFill>
                <a:effectLst>
                  <a:outerShdw blurRad="38100" dist="38100" dir="2700000" algn="tl">
                    <a:srgbClr val="000000">
                      <a:alpha val="43137"/>
                    </a:srgbClr>
                  </a:outerShdw>
                </a:effectLst>
                <a:latin typeface="Palatino Linotype" pitchFamily="18" charset="0"/>
              </a:rPr>
              <a:t> y polimiositis incluyen la </a:t>
            </a:r>
            <a:r>
              <a:rPr lang="es-ES" sz="3300" b="1" i="1" dirty="0" err="1">
                <a:solidFill>
                  <a:schemeClr val="tx2">
                    <a:lumMod val="50000"/>
                  </a:schemeClr>
                </a:solidFill>
                <a:effectLst>
                  <a:outerShdw blurRad="38100" dist="38100" dir="2700000" algn="tl">
                    <a:srgbClr val="000000">
                      <a:alpha val="43137"/>
                    </a:srgbClr>
                  </a:outerShdw>
                </a:effectLst>
                <a:latin typeface="Palatino Linotype" pitchFamily="18" charset="0"/>
              </a:rPr>
              <a:t>miositis</a:t>
            </a:r>
            <a:r>
              <a:rPr lang="es-ES" sz="3300" b="1" i="1" dirty="0">
                <a:solidFill>
                  <a:schemeClr val="tx2">
                    <a:lumMod val="50000"/>
                  </a:schemeClr>
                </a:solidFill>
                <a:effectLst>
                  <a:outerShdw blurRad="38100" dist="38100" dir="2700000" algn="tl">
                    <a:srgbClr val="000000">
                      <a:alpha val="43137"/>
                    </a:srgbClr>
                  </a:outerShdw>
                </a:effectLst>
                <a:latin typeface="Palatino Linotype" pitchFamily="18" charset="0"/>
              </a:rPr>
              <a:t>. La polimiositis causa debilidad muscular, generalmente en los músculos más cercanos al tronco del cuerpo. La </a:t>
            </a:r>
            <a:r>
              <a:rPr lang="es-ES" sz="3300" b="1" i="1" dirty="0" err="1">
                <a:solidFill>
                  <a:schemeClr val="tx2">
                    <a:lumMod val="50000"/>
                  </a:schemeClr>
                </a:solidFill>
                <a:effectLst>
                  <a:outerShdw blurRad="38100" dist="38100" dir="2700000" algn="tl">
                    <a:srgbClr val="000000">
                      <a:alpha val="43137"/>
                    </a:srgbClr>
                  </a:outerShdw>
                </a:effectLst>
                <a:latin typeface="Palatino Linotype" pitchFamily="18" charset="0"/>
              </a:rPr>
              <a:t>dermatomiositis</a:t>
            </a:r>
            <a:r>
              <a:rPr lang="es-ES" sz="3300" b="1" i="1" dirty="0">
                <a:solidFill>
                  <a:schemeClr val="tx2">
                    <a:lumMod val="50000"/>
                  </a:schemeClr>
                </a:solidFill>
                <a:effectLst>
                  <a:outerShdw blurRad="38100" dist="38100" dir="2700000" algn="tl">
                    <a:srgbClr val="000000">
                      <a:alpha val="43137"/>
                    </a:srgbClr>
                  </a:outerShdw>
                </a:effectLst>
                <a:latin typeface="Palatino Linotype" pitchFamily="18" charset="0"/>
              </a:rPr>
              <a:t> provoca debilidad muscular, además de una erupción en la piel. Ambas enfermedades suelen tratarse con </a:t>
            </a:r>
            <a:r>
              <a:rPr lang="es-ES" sz="3300" b="1" i="1" dirty="0" err="1">
                <a:solidFill>
                  <a:schemeClr val="tx2">
                    <a:lumMod val="50000"/>
                  </a:schemeClr>
                </a:solidFill>
                <a:effectLst>
                  <a:outerShdw blurRad="38100" dist="38100" dir="2700000" algn="tl">
                    <a:srgbClr val="000000">
                      <a:alpha val="43137"/>
                    </a:srgbClr>
                  </a:outerShdw>
                </a:effectLst>
                <a:latin typeface="Palatino Linotype" pitchFamily="18" charset="0"/>
              </a:rPr>
              <a:t>prednisona</a:t>
            </a:r>
            <a:r>
              <a:rPr lang="es-ES" sz="3300" b="1" i="1" dirty="0">
                <a:solidFill>
                  <a:schemeClr val="tx2">
                    <a:lumMod val="50000"/>
                  </a:schemeClr>
                </a:solidFill>
                <a:effectLst>
                  <a:outerShdw blurRad="38100" dist="38100" dir="2700000" algn="tl">
                    <a:srgbClr val="000000">
                      <a:alpha val="43137"/>
                    </a:srgbClr>
                  </a:outerShdw>
                </a:effectLst>
                <a:latin typeface="Palatino Linotype" pitchFamily="18" charset="0"/>
              </a:rPr>
              <a:t>, un medicamento esteroide y, algunas veces, con otras medicinas.</a:t>
            </a:r>
          </a:p>
          <a:p>
            <a:endParaRPr lang="es-E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osteoporosis11.png"/>
          <p:cNvPicPr>
            <a:picLocks noGrp="1" noChangeAspect="1"/>
          </p:cNvPicPr>
          <p:nvPr>
            <p:ph idx="1"/>
          </p:nvPr>
        </p:nvPicPr>
        <p:blipFill>
          <a:blip r:embed="rId2"/>
          <a:stretch>
            <a:fillRect/>
          </a:stretch>
        </p:blipFill>
        <p:spPr>
          <a:xfrm>
            <a:off x="928662" y="0"/>
            <a:ext cx="5786478" cy="6598739"/>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Autofit/>
          </a:bodyPr>
          <a:lstStyle/>
          <a:p>
            <a:r>
              <a:rPr lang="es-ES" sz="7200" b="1" i="1" dirty="0" smtClean="0">
                <a:solidFill>
                  <a:schemeClr val="accent4">
                    <a:lumMod val="75000"/>
                  </a:schemeClr>
                </a:solidFill>
                <a:effectLst>
                  <a:outerShdw blurRad="38100" dist="38100" dir="2700000" algn="tl">
                    <a:srgbClr val="000000">
                      <a:alpha val="43137"/>
                    </a:srgbClr>
                  </a:outerShdw>
                </a:effectLst>
                <a:latin typeface="Century" pitchFamily="18" charset="0"/>
              </a:rPr>
              <a:t>Raquitismo</a:t>
            </a:r>
            <a:endParaRPr lang="es-ES" sz="7200" b="1" i="1" dirty="0">
              <a:solidFill>
                <a:schemeClr val="accent4">
                  <a:lumMod val="75000"/>
                </a:schemeClr>
              </a:solidFill>
              <a:effectLst>
                <a:outerShdw blurRad="38100" dist="38100" dir="2700000" algn="tl">
                  <a:srgbClr val="000000">
                    <a:alpha val="43137"/>
                  </a:srgbClr>
                </a:outerShdw>
              </a:effectLst>
              <a:latin typeface="Century" pitchFamily="18" charset="0"/>
            </a:endParaRPr>
          </a:p>
        </p:txBody>
      </p:sp>
      <p:sp>
        <p:nvSpPr>
          <p:cNvPr id="5" name="4 Marcador de contenido"/>
          <p:cNvSpPr>
            <a:spLocks noGrp="1"/>
          </p:cNvSpPr>
          <p:nvPr>
            <p:ph idx="1"/>
          </p:nvPr>
        </p:nvSpPr>
        <p:spPr/>
        <p:txBody>
          <a:bodyPr>
            <a:normAutofit fontScale="70000" lnSpcReduction="20000"/>
          </a:bodyPr>
          <a:lstStyle/>
          <a:p>
            <a:r>
              <a:rPr lang="es-ES" b="1" i="1" dirty="0" smtClean="0">
                <a:solidFill>
                  <a:schemeClr val="accent1">
                    <a:lumMod val="50000"/>
                  </a:schemeClr>
                </a:solidFill>
                <a:latin typeface="Bell MT" pitchFamily="18" charset="0"/>
              </a:rPr>
              <a:t>Deformación en los huesos por falta de vitamina D, necesaria para fijar o absorber el calcio. </a:t>
            </a:r>
            <a:br>
              <a:rPr lang="es-ES" b="1" i="1" dirty="0" smtClean="0">
                <a:solidFill>
                  <a:schemeClr val="accent1">
                    <a:lumMod val="50000"/>
                  </a:schemeClr>
                </a:solidFill>
                <a:latin typeface="Bell MT" pitchFamily="18" charset="0"/>
              </a:rPr>
            </a:br>
            <a:r>
              <a:rPr lang="es-ES" b="1" i="1" dirty="0" smtClean="0">
                <a:solidFill>
                  <a:schemeClr val="accent1">
                    <a:lumMod val="50000"/>
                  </a:schemeClr>
                </a:solidFill>
                <a:latin typeface="Bell MT" pitchFamily="18" charset="0"/>
              </a:rPr>
              <a:t>En este trastorno existe una hipovitaminosis D, a raíz de la cual el cuerpo es incapaz de transportar calcio y fósforo del tubo digestivo a la sangre para su utilización por el tejido óseo. </a:t>
            </a:r>
            <a:br>
              <a:rPr lang="es-ES" b="1" i="1" dirty="0" smtClean="0">
                <a:solidFill>
                  <a:schemeClr val="accent1">
                    <a:lumMod val="50000"/>
                  </a:schemeClr>
                </a:solidFill>
                <a:latin typeface="Bell MT" pitchFamily="18" charset="0"/>
              </a:rPr>
            </a:br>
            <a:r>
              <a:rPr lang="es-ES" b="1" i="1" dirty="0" smtClean="0">
                <a:solidFill>
                  <a:schemeClr val="accent1">
                    <a:lumMod val="50000"/>
                  </a:schemeClr>
                </a:solidFill>
                <a:latin typeface="Bell MT" pitchFamily="18" charset="0"/>
              </a:rPr>
              <a:t>Como resultado, se interrumpe la degeneración del cartílago </a:t>
            </a:r>
            <a:r>
              <a:rPr lang="es-ES" b="1" i="1" dirty="0" smtClean="0">
                <a:solidFill>
                  <a:schemeClr val="accent1">
                    <a:lumMod val="50000"/>
                  </a:schemeClr>
                </a:solidFill>
                <a:latin typeface="Bell MT" pitchFamily="18" charset="0"/>
              </a:rPr>
              <a:t>epifisario</a:t>
            </a:r>
            <a:r>
              <a:rPr lang="es-ES" b="1" i="1" dirty="0" smtClean="0">
                <a:solidFill>
                  <a:schemeClr val="accent1">
                    <a:lumMod val="50000"/>
                  </a:schemeClr>
                </a:solidFill>
                <a:latin typeface="Bell MT" pitchFamily="18" charset="0"/>
              </a:rPr>
              <a:t> y se continúa la producción de tejido cartilaginoso. Ello origina que el cartílago mencionado adquiera un diámetro mayor que el normal; al mismo tiempo, la matriz blanda depositada por los osteoblastos en la diáfisis no se calcifica, y el hueso permanece blando. </a:t>
            </a:r>
            <a:br>
              <a:rPr lang="es-ES" b="1" i="1" dirty="0" smtClean="0">
                <a:solidFill>
                  <a:schemeClr val="accent1">
                    <a:lumMod val="50000"/>
                  </a:schemeClr>
                </a:solidFill>
                <a:latin typeface="Bell MT" pitchFamily="18" charset="0"/>
              </a:rPr>
            </a:br>
            <a:r>
              <a:rPr lang="es-ES" b="1" i="1" dirty="0" smtClean="0">
                <a:solidFill>
                  <a:schemeClr val="accent1">
                    <a:lumMod val="50000"/>
                  </a:schemeClr>
                </a:solidFill>
                <a:latin typeface="Bell MT" pitchFamily="18" charset="0"/>
              </a:rPr>
              <a:t>El método para la curación y prevención del raquitismo consiste en agregar cantidades abundantes de calcio, fósforo y vitamina D a la dieta. </a:t>
            </a:r>
            <a:br>
              <a:rPr lang="es-ES" b="1" i="1" dirty="0" smtClean="0">
                <a:solidFill>
                  <a:schemeClr val="accent1">
                    <a:lumMod val="50000"/>
                  </a:schemeClr>
                </a:solidFill>
                <a:latin typeface="Bell MT" pitchFamily="18" charset="0"/>
              </a:rPr>
            </a:br>
            <a:endParaRPr lang="es-ES" b="1" i="1" dirty="0" smtClean="0">
              <a:solidFill>
                <a:schemeClr val="accent1">
                  <a:lumMod val="50000"/>
                </a:schemeClr>
              </a:solidFill>
              <a:effectLst>
                <a:outerShdw blurRad="38100" dist="38100" dir="2700000" algn="tl">
                  <a:srgbClr val="000000">
                    <a:alpha val="43137"/>
                  </a:srgbClr>
                </a:outerShdw>
              </a:effectLst>
              <a:latin typeface="Bell MT" pitchFamily="18" charset="0"/>
            </a:endParaRPr>
          </a:p>
          <a:p>
            <a:endParaRPr lang="es-E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20081212_mgb_Raquitismo_.jpg"/>
          <p:cNvPicPr>
            <a:picLocks noGrp="1" noChangeAspect="1"/>
          </p:cNvPicPr>
          <p:nvPr>
            <p:ph idx="1"/>
          </p:nvPr>
        </p:nvPicPr>
        <p:blipFill>
          <a:blip r:embed="rId2"/>
          <a:stretch>
            <a:fillRect/>
          </a:stretch>
        </p:blipFill>
        <p:spPr>
          <a:xfrm>
            <a:off x="214282" y="121124"/>
            <a:ext cx="8572528" cy="6736876"/>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8000" i="1" dirty="0">
                <a:solidFill>
                  <a:schemeClr val="tx2">
                    <a:lumMod val="60000"/>
                    <a:lumOff val="40000"/>
                  </a:schemeClr>
                </a:solidFill>
                <a:effectLst>
                  <a:outerShdw blurRad="38100" dist="38100" dir="2700000" algn="tl">
                    <a:srgbClr val="000000">
                      <a:alpha val="43137"/>
                    </a:srgbClr>
                  </a:outerShdw>
                </a:effectLst>
                <a:latin typeface="Georgia" pitchFamily="18" charset="0"/>
              </a:rPr>
              <a:t>Osteomielitis</a:t>
            </a:r>
          </a:p>
        </p:txBody>
      </p:sp>
      <p:sp>
        <p:nvSpPr>
          <p:cNvPr id="3" name="2 Marcador de contenido"/>
          <p:cNvSpPr>
            <a:spLocks noGrp="1"/>
          </p:cNvSpPr>
          <p:nvPr>
            <p:ph idx="1"/>
          </p:nvPr>
        </p:nvSpPr>
        <p:spPr/>
        <p:txBody>
          <a:bodyPr>
            <a:normAutofit fontScale="55000" lnSpcReduction="20000"/>
          </a:bodyPr>
          <a:lstStyle/>
          <a:p>
            <a:r>
              <a:rPr lang="es-ES" sz="4400" b="1" i="1" dirty="0">
                <a:solidFill>
                  <a:schemeClr val="tx1">
                    <a:lumMod val="95000"/>
                    <a:lumOff val="5000"/>
                  </a:schemeClr>
                </a:solidFill>
                <a:effectLst>
                  <a:outerShdw blurRad="38100" dist="38100" dir="2700000" algn="tl">
                    <a:srgbClr val="000000">
                      <a:alpha val="43137"/>
                    </a:srgbClr>
                  </a:outerShdw>
                </a:effectLst>
              </a:rPr>
              <a:t>El término osteomielitis incluye todos los trastornos infecciosos del hueso, que pueden ser localizados o diseminados, e incluir periostio, médula ósea y cartílago. Diversos microorganismos pueden dar origen a la infección ósea, pero los más frecuentes son las bacterias conocidas como </a:t>
            </a:r>
            <a:r>
              <a:rPr lang="es-ES" sz="4400" b="1" i="1" dirty="0">
                <a:solidFill>
                  <a:schemeClr val="tx1">
                    <a:lumMod val="95000"/>
                    <a:lumOff val="5000"/>
                  </a:schemeClr>
                </a:solidFill>
                <a:effectLst>
                  <a:outerShdw blurRad="38100" dist="38100" dir="2700000" algn="tl">
                    <a:srgbClr val="000000">
                      <a:alpha val="43137"/>
                    </a:srgbClr>
                  </a:outerShdw>
                </a:effectLst>
              </a:rPr>
              <a:t>Staphylococcus</a:t>
            </a:r>
            <a:r>
              <a:rPr lang="es-ES" sz="4400" b="1" i="1" dirty="0">
                <a:solidFill>
                  <a:schemeClr val="tx1">
                    <a:lumMod val="95000"/>
                    <a:lumOff val="5000"/>
                  </a:schemeClr>
                </a:solidFill>
                <a:effectLst>
                  <a:outerShdw blurRad="38100" dist="38100" dir="2700000" algn="tl">
                    <a:srgbClr val="000000">
                      <a:alpha val="43137"/>
                    </a:srgbClr>
                  </a:outerShdw>
                </a:effectLst>
              </a:rPr>
              <a:t> </a:t>
            </a:r>
            <a:r>
              <a:rPr lang="es-ES" sz="4400" b="1" i="1" dirty="0">
                <a:solidFill>
                  <a:schemeClr val="tx1">
                    <a:lumMod val="95000"/>
                    <a:lumOff val="5000"/>
                  </a:schemeClr>
                </a:solidFill>
                <a:effectLst>
                  <a:outerShdw blurRad="38100" dist="38100" dir="2700000" algn="tl">
                    <a:srgbClr val="000000">
                      <a:alpha val="43137"/>
                    </a:srgbClr>
                  </a:outerShdw>
                </a:effectLst>
              </a:rPr>
              <a:t>aureus</a:t>
            </a:r>
            <a:r>
              <a:rPr lang="es-ES" sz="4400" b="1" i="1" dirty="0">
                <a:solidFill>
                  <a:schemeClr val="tx1">
                    <a:lumMod val="95000"/>
                    <a:lumOff val="5000"/>
                  </a:schemeClr>
                </a:solidFill>
                <a:effectLst>
                  <a:outerShdw blurRad="38100" dist="38100" dir="2700000" algn="tl">
                    <a:srgbClr val="000000">
                      <a:alpha val="43137"/>
                    </a:srgbClr>
                  </a:outerShdw>
                </a:effectLst>
              </a:rPr>
              <a:t>. Estas bacterias llegan al hueso por diversos medios: la corriente sanguínea, una lesión (como una fractura) o una infección. </a:t>
            </a:r>
            <a:r>
              <a:rPr lang="es-ES" sz="4400" b="1" i="1" dirty="0" smtClean="0">
                <a:solidFill>
                  <a:schemeClr val="tx1">
                    <a:lumMod val="95000"/>
                    <a:lumOff val="5000"/>
                  </a:schemeClr>
                </a:solidFill>
                <a:effectLst>
                  <a:outerShdw blurRad="38100" dist="38100" dir="2700000" algn="tl">
                    <a:srgbClr val="000000">
                      <a:alpha val="43137"/>
                    </a:srgbClr>
                  </a:outerShdw>
                </a:effectLst>
              </a:rPr>
              <a:t/>
            </a:r>
            <a:br>
              <a:rPr lang="es-ES" sz="4400" b="1" i="1" dirty="0" smtClean="0">
                <a:solidFill>
                  <a:schemeClr val="tx1">
                    <a:lumMod val="95000"/>
                    <a:lumOff val="5000"/>
                  </a:schemeClr>
                </a:solidFill>
                <a:effectLst>
                  <a:outerShdw blurRad="38100" dist="38100" dir="2700000" algn="tl">
                    <a:srgbClr val="000000">
                      <a:alpha val="43137"/>
                    </a:srgbClr>
                  </a:outerShdw>
                </a:effectLst>
              </a:rPr>
            </a:br>
            <a:r>
              <a:rPr lang="es-ES" sz="4400" b="1" i="1" dirty="0">
                <a:solidFill>
                  <a:schemeClr val="tx1">
                    <a:lumMod val="95000"/>
                    <a:lumOff val="5000"/>
                  </a:schemeClr>
                </a:solidFill>
                <a:effectLst>
                  <a:outerShdw blurRad="38100" dist="38100" dir="2700000" algn="tl">
                    <a:srgbClr val="000000">
                      <a:alpha val="43137"/>
                    </a:srgbClr>
                  </a:outerShdw>
                </a:effectLst>
              </a:rPr>
              <a:t>La infección suele destruir áreas óseas bastantes amplias, diseminarse a articulaciones cercanas y, en raras ocasiones, producir la muerte por abscesos. Los antibióticos han sido eficaces para tratar esta enfermedad y evitar que se disemine en áreas extensas de hueso.</a:t>
            </a:r>
            <a:r>
              <a:rPr lang="es-ES" dirty="0"/>
              <a:t> </a:t>
            </a:r>
            <a:r>
              <a:rPr lang="es-ES" dirty="0" smtClean="0"/>
              <a:t/>
            </a:r>
            <a:br>
              <a:rPr lang="es-ES" dirty="0" smtClean="0"/>
            </a:br>
            <a:endParaRPr lang="es-E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hoy.ec/wp-content/uploads/2010/07/enfermedad.jpg"/>
          <p:cNvPicPr>
            <a:picLocks noChangeAspect="1" noChangeArrowheads="1"/>
          </p:cNvPicPr>
          <p:nvPr/>
        </p:nvPicPr>
        <p:blipFill>
          <a:blip r:embed="rId2"/>
          <a:srcRect/>
          <a:stretch>
            <a:fillRect/>
          </a:stretch>
        </p:blipFill>
        <p:spPr bwMode="auto">
          <a:xfrm>
            <a:off x="0" y="0"/>
            <a:ext cx="9001156" cy="6858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6600" b="1" dirty="0">
                <a:solidFill>
                  <a:schemeClr val="accent5">
                    <a:lumMod val="50000"/>
                  </a:schemeClr>
                </a:solidFill>
                <a:latin typeface="Colonna MT" pitchFamily="82" charset="0"/>
              </a:rPr>
              <a:t>Enfermedad de </a:t>
            </a:r>
            <a:r>
              <a:rPr lang="es-ES" sz="6600" b="1" dirty="0" smtClean="0">
                <a:solidFill>
                  <a:schemeClr val="accent5">
                    <a:lumMod val="50000"/>
                  </a:schemeClr>
                </a:solidFill>
                <a:latin typeface="Colonna MT" pitchFamily="82" charset="0"/>
              </a:rPr>
              <a:t>Paget</a:t>
            </a:r>
            <a:endParaRPr lang="es-ES" sz="6600" dirty="0">
              <a:solidFill>
                <a:schemeClr val="accent5">
                  <a:lumMod val="50000"/>
                </a:schemeClr>
              </a:solidFill>
              <a:latin typeface="Colonna MT" pitchFamily="82" charset="0"/>
            </a:endParaRPr>
          </a:p>
        </p:txBody>
      </p:sp>
      <p:sp>
        <p:nvSpPr>
          <p:cNvPr id="3" name="2 Marcador de contenido"/>
          <p:cNvSpPr>
            <a:spLocks noGrp="1"/>
          </p:cNvSpPr>
          <p:nvPr>
            <p:ph idx="1"/>
          </p:nvPr>
        </p:nvSpPr>
        <p:spPr/>
        <p:txBody>
          <a:bodyPr>
            <a:normAutofit fontScale="85000" lnSpcReduction="10000"/>
          </a:bodyPr>
          <a:lstStyle/>
          <a:p>
            <a:r>
              <a:rPr lang="es-ES" b="1" i="1" dirty="0">
                <a:solidFill>
                  <a:schemeClr val="accent4">
                    <a:lumMod val="75000"/>
                  </a:schemeClr>
                </a:solidFill>
                <a:effectLst>
                  <a:outerShdw blurRad="38100" dist="38100" dir="2700000" algn="tl">
                    <a:srgbClr val="000000">
                      <a:alpha val="43137"/>
                    </a:srgbClr>
                  </a:outerShdw>
                </a:effectLst>
              </a:rPr>
              <a:t>Se caracteriza por engrosamiento y ablandamiento anormales de los huesos, y rara vez se presenta en individuos menores de 50 años. Se desconoce la causa o etiología de la enfermedad. Al parecer, existe falta de coordinación entre los osteoblastos, que producen tejido óseo, y los osteoclastos, cuya función es la resorción de dicho tejido; con ello se altera el equilibrio entre la formación y destrucción de hueso. La enfermedad de </a:t>
            </a:r>
            <a:r>
              <a:rPr lang="es-ES" b="1" i="1" dirty="0" err="1">
                <a:solidFill>
                  <a:schemeClr val="accent4">
                    <a:lumMod val="75000"/>
                  </a:schemeClr>
                </a:solidFill>
                <a:effectLst>
                  <a:outerShdw blurRad="38100" dist="38100" dir="2700000" algn="tl">
                    <a:srgbClr val="000000">
                      <a:alpha val="43137"/>
                    </a:srgbClr>
                  </a:outerShdw>
                </a:effectLst>
              </a:rPr>
              <a:t>Paget</a:t>
            </a:r>
            <a:r>
              <a:rPr lang="es-ES" b="1" i="1" dirty="0">
                <a:solidFill>
                  <a:schemeClr val="accent4">
                    <a:lumMod val="75000"/>
                  </a:schemeClr>
                </a:solidFill>
                <a:effectLst>
                  <a:outerShdw blurRad="38100" dist="38100" dir="2700000" algn="tl">
                    <a:srgbClr val="000000">
                      <a:alpha val="43137"/>
                    </a:srgbClr>
                  </a:outerShdw>
                </a:effectLst>
              </a:rPr>
              <a:t> ataca cráneo, pelvis y huesos de las extremidades. </a:t>
            </a:r>
            <a:r>
              <a:rPr lang="es-ES" dirty="0" smtClean="0"/>
              <a:t/>
            </a:r>
            <a:br>
              <a:rPr lang="es-ES" dirty="0" smtClean="0"/>
            </a:br>
            <a:endParaRPr lang="es-E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ferato.com/wiki/images/d/da/20100426_mgb_Enfermedad_de_paget_.jpg"/>
          <p:cNvPicPr>
            <a:picLocks noChangeAspect="1" noChangeArrowheads="1"/>
          </p:cNvPicPr>
          <p:nvPr/>
        </p:nvPicPr>
        <p:blipFill>
          <a:blip r:embed="rId2"/>
          <a:srcRect/>
          <a:stretch>
            <a:fillRect/>
          </a:stretch>
        </p:blipFill>
        <p:spPr bwMode="auto">
          <a:xfrm>
            <a:off x="-57215" y="285728"/>
            <a:ext cx="9201215" cy="657227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3600" dirty="0" smtClean="0">
                <a:solidFill>
                  <a:srgbClr val="00B0F0"/>
                </a:solidFill>
                <a:latin typeface="Forte" pitchFamily="66" charset="0"/>
              </a:rPr>
              <a:t>Sistema muscular y sus enfermedades</a:t>
            </a:r>
            <a:br>
              <a:rPr lang="es-ES" sz="3600" dirty="0" smtClean="0">
                <a:solidFill>
                  <a:srgbClr val="00B0F0"/>
                </a:solidFill>
                <a:latin typeface="Forte" pitchFamily="66" charset="0"/>
              </a:rPr>
            </a:br>
            <a:endParaRPr lang="es-ES" sz="3600" dirty="0">
              <a:solidFill>
                <a:srgbClr val="00B0F0"/>
              </a:solidFill>
              <a:latin typeface="Forte" pitchFamily="66" charset="0"/>
            </a:endParaRPr>
          </a:p>
        </p:txBody>
      </p:sp>
      <p:sp>
        <p:nvSpPr>
          <p:cNvPr id="3" name="2 Marcador de contenido"/>
          <p:cNvSpPr>
            <a:spLocks noGrp="1"/>
          </p:cNvSpPr>
          <p:nvPr>
            <p:ph idx="1"/>
          </p:nvPr>
        </p:nvSpPr>
        <p:spPr>
          <a:xfrm>
            <a:off x="0" y="1714488"/>
            <a:ext cx="8686800" cy="5143512"/>
          </a:xfrm>
        </p:spPr>
        <p:txBody>
          <a:bodyPr>
            <a:normAutofit/>
          </a:bodyPr>
          <a:lstStyle/>
          <a:p>
            <a:r>
              <a:rPr lang="es-ES" b="1" i="1" dirty="0" smtClean="0">
                <a:solidFill>
                  <a:schemeClr val="tx2">
                    <a:lumMod val="50000"/>
                  </a:schemeClr>
                </a:solidFill>
                <a:effectLst>
                  <a:outerShdw blurRad="38100" dist="38100" dir="2700000" algn="tl">
                    <a:srgbClr val="000000">
                      <a:alpha val="43137"/>
                    </a:srgbClr>
                  </a:outerShdw>
                </a:effectLst>
                <a:latin typeface="Arial Black" pitchFamily="34" charset="0"/>
              </a:rPr>
              <a:t>Esquince : </a:t>
            </a:r>
            <a:r>
              <a:rPr lang="es-ES" sz="2800" dirty="0">
                <a:solidFill>
                  <a:schemeClr val="tx2">
                    <a:lumMod val="60000"/>
                    <a:lumOff val="40000"/>
                  </a:schemeClr>
                </a:solidFill>
                <a:latin typeface="Century Gothic" pitchFamily="34" charset="0"/>
              </a:rPr>
              <a:t>es la rasgadura, torsión, distensión o estiramiento excesivo de algún </a:t>
            </a:r>
            <a:r>
              <a:rPr lang="es-ES" sz="2800" dirty="0">
                <a:solidFill>
                  <a:schemeClr val="tx2">
                    <a:lumMod val="60000"/>
                    <a:lumOff val="40000"/>
                  </a:schemeClr>
                </a:solidFill>
                <a:latin typeface="Century Gothic" pitchFamily="34" charset="0"/>
                <a:hlinkClick r:id="rId2" tooltip="Ligamentos"/>
              </a:rPr>
              <a:t>ligamento</a:t>
            </a:r>
            <a:r>
              <a:rPr lang="es-ES" sz="2800" dirty="0">
                <a:solidFill>
                  <a:schemeClr val="tx2">
                    <a:lumMod val="60000"/>
                    <a:lumOff val="40000"/>
                  </a:schemeClr>
                </a:solidFill>
                <a:latin typeface="Century Gothic" pitchFamily="34" charset="0"/>
              </a:rPr>
              <a:t> (banda resistente de tejido elástico que une los extremos óseos en una </a:t>
            </a:r>
            <a:r>
              <a:rPr lang="es-ES" sz="2800" dirty="0">
                <a:solidFill>
                  <a:schemeClr val="tx2">
                    <a:lumMod val="60000"/>
                    <a:lumOff val="40000"/>
                  </a:schemeClr>
                </a:solidFill>
                <a:latin typeface="Century Gothic" pitchFamily="34" charset="0"/>
                <a:hlinkClick r:id="rId3" tooltip="Articulación (anatomía)"/>
              </a:rPr>
              <a:t>articulación</a:t>
            </a:r>
            <a:r>
              <a:rPr lang="es-ES" sz="2800" dirty="0">
                <a:solidFill>
                  <a:schemeClr val="tx2">
                    <a:lumMod val="60000"/>
                    <a:lumOff val="40000"/>
                  </a:schemeClr>
                </a:solidFill>
                <a:latin typeface="Century Gothic" pitchFamily="34" charset="0"/>
              </a:rPr>
              <a:t>). Se produce debido a un movimiento brusco, caída, golpe o una fuerte torsión de la misma, que hace superar su amplitud normal. No debe confundirse con la </a:t>
            </a:r>
            <a:r>
              <a:rPr lang="es-ES" sz="2800" dirty="0">
                <a:solidFill>
                  <a:schemeClr val="tx2">
                    <a:lumMod val="60000"/>
                    <a:lumOff val="40000"/>
                  </a:schemeClr>
                </a:solidFill>
                <a:latin typeface="Century Gothic" pitchFamily="34" charset="0"/>
                <a:hlinkClick r:id="rId4" tooltip="Luxación"/>
              </a:rPr>
              <a:t>luxación</a:t>
            </a:r>
            <a:r>
              <a:rPr lang="es-ES" sz="2800" dirty="0">
                <a:solidFill>
                  <a:schemeClr val="tx2">
                    <a:lumMod val="60000"/>
                    <a:lumOff val="40000"/>
                  </a:schemeClr>
                </a:solidFill>
                <a:latin typeface="Century Gothic" pitchFamily="34" charset="0"/>
              </a:rPr>
              <a:t>, la cual es una lesión más severa que involucra el cambio de posición de la articulación y la separación de sus huesos.</a:t>
            </a:r>
            <a:endParaRPr lang="es-ES" b="1" i="1" dirty="0">
              <a:solidFill>
                <a:schemeClr val="tx2">
                  <a:lumMod val="60000"/>
                  <a:lumOff val="40000"/>
                </a:schemeClr>
              </a:solidFill>
              <a:effectLst>
                <a:outerShdw blurRad="38100" dist="38100" dir="2700000" algn="tl">
                  <a:srgbClr val="000000">
                    <a:alpha val="43137"/>
                  </a:srgbClr>
                </a:outerShdw>
              </a:effectLst>
              <a:latin typeface="Century Gothic" pitchFamily="34" charset="0"/>
            </a:endParaRPr>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TotalTime>
  <Words>530</Words>
  <Application>Microsoft Office PowerPoint</Application>
  <PresentationFormat>Presentación en pantalla (4:3)</PresentationFormat>
  <Paragraphs>22</Paragraphs>
  <Slides>17</Slides>
  <Notes>0</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Tema de Office</vt:lpstr>
      <vt:lpstr>Sistema óseo con sus enfermedades   </vt:lpstr>
      <vt:lpstr>Diapositiva 2</vt:lpstr>
      <vt:lpstr>Raquitismo</vt:lpstr>
      <vt:lpstr>Diapositiva 4</vt:lpstr>
      <vt:lpstr>Osteomielitis</vt:lpstr>
      <vt:lpstr>Diapositiva 6</vt:lpstr>
      <vt:lpstr>Enfermedad de Paget</vt:lpstr>
      <vt:lpstr>Diapositiva 8</vt:lpstr>
      <vt:lpstr>Sistema muscular y sus enfermedades </vt:lpstr>
      <vt:lpstr>Diapositiva 10</vt:lpstr>
      <vt:lpstr>Distrofia muscular</vt:lpstr>
      <vt:lpstr>Diapositiva 12</vt:lpstr>
      <vt:lpstr>Atrofia</vt:lpstr>
      <vt:lpstr>Diapositiva 14</vt:lpstr>
      <vt:lpstr>Cáncer muscular </vt:lpstr>
      <vt:lpstr>Diapositiva 16</vt:lpstr>
      <vt:lpstr>Miotasis </vt:lpstr>
    </vt:vector>
  </TitlesOfParts>
  <Company>luisaG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Sistema óseo</dc:title>
  <dc:creator>Karen Medina </dc:creator>
  <cp:lastModifiedBy>Karen Medina </cp:lastModifiedBy>
  <cp:revision>12</cp:revision>
  <dcterms:created xsi:type="dcterms:W3CDTF">2012-08-11T14:48:36Z</dcterms:created>
  <dcterms:modified xsi:type="dcterms:W3CDTF">2012-08-11T16:45:47Z</dcterms:modified>
</cp:coreProperties>
</file>