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28D0D6BD-AB6A-4F73-92E3-A855CBC5F497}" type="datetimeFigureOut">
              <a:rPr lang="es-CO" smtClean="0"/>
              <a:t>13/08/2012</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F11F4D9D-8050-42DC-BCF6-096D5A824E4C}"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8D0D6BD-AB6A-4F73-92E3-A855CBC5F497}" type="datetimeFigureOut">
              <a:rPr lang="es-CO" smtClean="0"/>
              <a:t>13/08/2012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11F4D9D-8050-42DC-BCF6-096D5A824E4C}" type="slidenum">
              <a:rPr lang="es-CO" smtClean="0"/>
              <a:t>‹Nº›</a:t>
            </a:fld>
            <a:endParaRPr lang="es-CO"/>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8D0D6BD-AB6A-4F73-92E3-A855CBC5F497}" type="datetimeFigureOut">
              <a:rPr lang="es-CO" smtClean="0"/>
              <a:t>13/08/2012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11F4D9D-8050-42DC-BCF6-096D5A824E4C}" type="slidenum">
              <a:rPr lang="es-CO" smtClean="0"/>
              <a:t>‹Nº›</a:t>
            </a:fld>
            <a:endParaRPr lang="es-CO"/>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8D0D6BD-AB6A-4F73-92E3-A855CBC5F497}" type="datetimeFigureOut">
              <a:rPr lang="es-CO" smtClean="0"/>
              <a:t>13/08/2012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11F4D9D-8050-42DC-BCF6-096D5A824E4C}" type="slidenum">
              <a:rPr lang="es-CO" smtClean="0"/>
              <a:t>‹Nº›</a:t>
            </a:fld>
            <a:endParaRPr lang="es-CO"/>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8D0D6BD-AB6A-4F73-92E3-A855CBC5F497}" type="datetimeFigureOut">
              <a:rPr lang="es-CO" smtClean="0"/>
              <a:t>13/08/2012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11F4D9D-8050-42DC-BCF6-096D5A824E4C}"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8D0D6BD-AB6A-4F73-92E3-A855CBC5F497}" type="datetimeFigureOut">
              <a:rPr lang="es-CO" smtClean="0"/>
              <a:t>13/08/2012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11F4D9D-8050-42DC-BCF6-096D5A824E4C}" type="slidenum">
              <a:rPr lang="es-CO" smtClean="0"/>
              <a:t>‹Nº›</a:t>
            </a:fld>
            <a:endParaRPr lang="es-CO"/>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8D0D6BD-AB6A-4F73-92E3-A855CBC5F497}" type="datetimeFigureOut">
              <a:rPr lang="es-CO" smtClean="0"/>
              <a:t>13/08/2012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F11F4D9D-8050-42DC-BCF6-096D5A824E4C}" type="slidenum">
              <a:rPr lang="es-CO" smtClean="0"/>
              <a:t>‹Nº›</a:t>
            </a:fld>
            <a:endParaRPr lang="es-CO"/>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8D0D6BD-AB6A-4F73-92E3-A855CBC5F497}" type="datetimeFigureOut">
              <a:rPr lang="es-CO" smtClean="0"/>
              <a:t>13/08/2012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F11F4D9D-8050-42DC-BCF6-096D5A824E4C}" type="slidenum">
              <a:rPr lang="es-CO" smtClean="0"/>
              <a:t>‹Nº›</a:t>
            </a:fld>
            <a:endParaRPr lang="es-CO"/>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8D0D6BD-AB6A-4F73-92E3-A855CBC5F497}" type="datetimeFigureOut">
              <a:rPr lang="es-CO" smtClean="0"/>
              <a:t>13/08/2012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F11F4D9D-8050-42DC-BCF6-096D5A824E4C}" type="slidenum">
              <a:rPr lang="es-CO" smtClean="0"/>
              <a:t>‹Nº›</a:t>
            </a:fld>
            <a:endParaRPr lang="es-CO"/>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8D0D6BD-AB6A-4F73-92E3-A855CBC5F497}" type="datetimeFigureOut">
              <a:rPr lang="es-CO" smtClean="0"/>
              <a:t>13/08/2012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11F4D9D-8050-42DC-BCF6-096D5A824E4C}" type="slidenum">
              <a:rPr lang="es-CO" smtClean="0"/>
              <a:t>‹Nº›</a:t>
            </a:fld>
            <a:endParaRPr lang="es-CO"/>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8D0D6BD-AB6A-4F73-92E3-A855CBC5F497}" type="datetimeFigureOut">
              <a:rPr lang="es-CO" smtClean="0"/>
              <a:t>13/08/2012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F11F4D9D-8050-42DC-BCF6-096D5A824E4C}" type="slidenum">
              <a:rPr lang="es-CO" smtClean="0"/>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D0D6BD-AB6A-4F73-92E3-A855CBC5F497}" type="datetimeFigureOut">
              <a:rPr lang="es-CO" smtClean="0"/>
              <a:t>13/08/2012</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1F4D9D-8050-42DC-BCF6-096D5A824E4C}" type="slidenum">
              <a:rPr lang="es-CO" smtClean="0"/>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newsflash/>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b="0" dirty="0" smtClean="0"/>
              <a:t> enfermedades sistema </a:t>
            </a:r>
            <a:r>
              <a:rPr lang="es-CO" b="0" dirty="0" err="1" smtClean="0"/>
              <a:t>oseo</a:t>
            </a:r>
            <a:endParaRPr lang="es-CO" dirty="0"/>
          </a:p>
        </p:txBody>
      </p:sp>
      <p:sp>
        <p:nvSpPr>
          <p:cNvPr id="3" name="2 Subtítulo"/>
          <p:cNvSpPr>
            <a:spLocks noGrp="1"/>
          </p:cNvSpPr>
          <p:nvPr>
            <p:ph type="subTitle" idx="1"/>
          </p:nvPr>
        </p:nvSpPr>
        <p:spPr>
          <a:xfrm>
            <a:off x="611560" y="4077072"/>
            <a:ext cx="7854696" cy="1752600"/>
          </a:xfrm>
        </p:spPr>
        <p:txBody>
          <a:bodyPr/>
          <a:lstStyle/>
          <a:p>
            <a:r>
              <a:rPr lang="es-CO" dirty="0" smtClean="0"/>
              <a:t>Estefany Buitrago Parra</a:t>
            </a:r>
          </a:p>
          <a:p>
            <a:r>
              <a:rPr lang="es-CO" dirty="0" smtClean="0"/>
              <a:t>904 </a:t>
            </a:r>
          </a:p>
          <a:p>
            <a:r>
              <a:rPr lang="es-CO" dirty="0" smtClean="0"/>
              <a:t>JM</a:t>
            </a:r>
          </a:p>
          <a:p>
            <a:endParaRPr lang="es-CO" dirty="0"/>
          </a:p>
        </p:txBody>
      </p:sp>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908720"/>
            <a:ext cx="7772400" cy="1362456"/>
          </a:xfrm>
        </p:spPr>
        <p:txBody>
          <a:bodyPr/>
          <a:lstStyle/>
          <a:p>
            <a:r>
              <a:rPr lang="es-CO" b="0" dirty="0" smtClean="0"/>
              <a:t>Distrofia muscular: </a:t>
            </a:r>
            <a:endParaRPr lang="es-CO" dirty="0"/>
          </a:p>
        </p:txBody>
      </p:sp>
      <p:pic>
        <p:nvPicPr>
          <p:cNvPr id="28674" name="Picture 2" descr="http://img.youtube.com/vi/cafrV6CrmYc/0.jpg"/>
          <p:cNvPicPr>
            <a:picLocks noChangeAspect="1" noChangeArrowheads="1"/>
          </p:cNvPicPr>
          <p:nvPr/>
        </p:nvPicPr>
        <p:blipFill>
          <a:blip r:embed="rId2" cstate="print"/>
          <a:srcRect/>
          <a:stretch>
            <a:fillRect/>
          </a:stretch>
        </p:blipFill>
        <p:spPr bwMode="auto">
          <a:xfrm>
            <a:off x="1763688" y="2348880"/>
            <a:ext cx="5616624" cy="4212469"/>
          </a:xfrm>
          <a:prstGeom prst="rect">
            <a:avLst/>
          </a:prstGeom>
          <a:noFill/>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1196752"/>
            <a:ext cx="8352928" cy="5184576"/>
          </a:xfrm>
        </p:spPr>
        <p:txBody>
          <a:bodyPr/>
          <a:lstStyle/>
          <a:p>
            <a:pPr algn="l"/>
            <a:r>
              <a:rPr lang="es-CO" dirty="0" smtClean="0"/>
              <a:t>describe a un grupo de enfermedades, a menudo heredadas, que producen una degeneración de los músculos esqueléticos. No existe un tratamiento efectivo, puesto que se trata de una enfermedad que genera una atrofia progresiva. Sin embargo, los ejercicios de estiramiento y la liberación quirúrgica de músculos y tendones puede beneficiar a algunos pacientes. </a:t>
            </a:r>
            <a:br>
              <a:rPr lang="es-CO" dirty="0" smtClean="0"/>
            </a:br>
            <a:endParaRPr lang="es-CO" dirty="0"/>
          </a:p>
        </p:txBody>
      </p:sp>
    </p:spTree>
  </p:cSld>
  <p:clrMapOvr>
    <a:masterClrMapping/>
  </p:clrMapOvr>
  <p:transition>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4544" y="2780928"/>
            <a:ext cx="7851648" cy="1828800"/>
          </a:xfrm>
        </p:spPr>
        <p:txBody>
          <a:bodyPr>
            <a:normAutofit/>
          </a:bodyPr>
          <a:lstStyle/>
          <a:p>
            <a:r>
              <a:rPr lang="es-CO" sz="8000" dirty="0" err="1" smtClean="0"/>
              <a:t>Graciias</a:t>
            </a:r>
            <a:r>
              <a:rPr lang="es-CO" sz="8000" dirty="0" smtClean="0"/>
              <a:t>  =D</a:t>
            </a:r>
            <a:endParaRPr lang="es-CO" sz="8000" dirty="0"/>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212976"/>
            <a:ext cx="7772400" cy="1362456"/>
          </a:xfrm>
        </p:spPr>
        <p:txBody>
          <a:bodyPr/>
          <a:lstStyle/>
          <a:p>
            <a:r>
              <a:rPr lang="es-CO" dirty="0" smtClean="0"/>
              <a:t>1.</a:t>
            </a:r>
            <a:r>
              <a:rPr lang="es-CO" dirty="0" smtClean="0"/>
              <a:t> </a:t>
            </a:r>
            <a:r>
              <a:rPr lang="es-CO" dirty="0" smtClean="0"/>
              <a:t>Osteoporosis</a:t>
            </a:r>
            <a:endParaRPr lang="es-CO" dirty="0"/>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1052736"/>
            <a:ext cx="8352928" cy="5400600"/>
          </a:xfrm>
        </p:spPr>
        <p:txBody>
          <a:bodyPr/>
          <a:lstStyle/>
          <a:p>
            <a:pPr algn="l"/>
            <a:r>
              <a:rPr lang="es-CO" dirty="0" smtClean="0"/>
              <a:t>Enfermedad sistémica del esqueleto, caracterizada por una masa ósea baja y un deterioro de la </a:t>
            </a:r>
            <a:r>
              <a:rPr lang="es-CO" dirty="0" smtClean="0"/>
              <a:t>micro arquitectura del</a:t>
            </a:r>
          </a:p>
          <a:p>
            <a:pPr algn="l"/>
            <a:r>
              <a:rPr lang="es-CO" dirty="0" smtClean="0"/>
              <a:t>tejido </a:t>
            </a:r>
            <a:r>
              <a:rPr lang="es-CO" dirty="0" smtClean="0"/>
              <a:t>óseo, con el consiguiente incremento en la fragilidad ósea y susceptibilidad a su fractura, por encima de los cincuenta años se considera que una de cada cuatro mujeres y uno de cada ocho hombres tienen osteoporosis en algún grado</a:t>
            </a:r>
            <a:r>
              <a:rPr lang="es-CO" dirty="0" smtClean="0"/>
              <a:t>.</a:t>
            </a:r>
          </a:p>
          <a:p>
            <a:endParaRPr lang="es-CO" dirty="0" smtClean="0"/>
          </a:p>
          <a:p>
            <a:endParaRPr lang="es-CO" dirty="0" smtClean="0"/>
          </a:p>
          <a:p>
            <a:endParaRPr lang="es-CO" dirty="0" smtClean="0"/>
          </a:p>
          <a:p>
            <a:endParaRPr lang="es-CO" dirty="0"/>
          </a:p>
        </p:txBody>
      </p:sp>
      <p:pic>
        <p:nvPicPr>
          <p:cNvPr id="6146" name="Picture 2" descr="http://www.profesorenlinea.cl/imagenciencias/SistemOseo05.jpg"/>
          <p:cNvPicPr>
            <a:picLocks noChangeAspect="1" noChangeArrowheads="1"/>
          </p:cNvPicPr>
          <p:nvPr/>
        </p:nvPicPr>
        <p:blipFill>
          <a:blip r:embed="rId2" cstate="print"/>
          <a:srcRect/>
          <a:stretch>
            <a:fillRect/>
          </a:stretch>
        </p:blipFill>
        <p:spPr bwMode="auto">
          <a:xfrm>
            <a:off x="1043608" y="3933056"/>
            <a:ext cx="5040560" cy="2078733"/>
          </a:xfrm>
          <a:prstGeom prst="rect">
            <a:avLst/>
          </a:prstGeom>
          <a:noFill/>
        </p:spPr>
      </p:pic>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texto"/>
          <p:cNvSpPr>
            <a:spLocks noGrp="1"/>
          </p:cNvSpPr>
          <p:nvPr>
            <p:ph type="title"/>
          </p:nvPr>
        </p:nvSpPr>
        <p:spPr>
          <a:xfrm>
            <a:off x="179512" y="3789040"/>
            <a:ext cx="7772400" cy="1362456"/>
          </a:xfrm>
        </p:spPr>
        <p:txBody>
          <a:bodyPr/>
          <a:lstStyle/>
          <a:p>
            <a:r>
              <a:rPr lang="es-CO" sz="2800" b="0" dirty="0" smtClean="0">
                <a:solidFill>
                  <a:schemeClr val="tx1"/>
                </a:solidFill>
              </a:rPr>
              <a:t>La influencia más importante del deterioro del sistema óseo en las mujeres postmenopáusicas podría estar relacionada con una deficiencia severa de progesterona segregada por los ovarios. </a:t>
            </a:r>
            <a:r>
              <a:rPr lang="es-CO" sz="2800" dirty="0" smtClean="0">
                <a:solidFill>
                  <a:schemeClr val="tx1"/>
                </a:solidFill>
              </a:rPr>
              <a:t/>
            </a:r>
            <a:br>
              <a:rPr lang="es-CO" sz="2800" dirty="0" smtClean="0">
                <a:solidFill>
                  <a:schemeClr val="tx1"/>
                </a:solidFill>
              </a:rPr>
            </a:br>
            <a:r>
              <a:rPr lang="es-CO" sz="2800" b="0" dirty="0" smtClean="0">
                <a:solidFill>
                  <a:schemeClr val="tx1"/>
                </a:solidFill>
              </a:rPr>
              <a:t>Como otras causas se señalan: deficiencias minerales y vitamínicas, medicinas corticosteroides, pobres hábitos alimentarios, falta de ejercicio, demasiado cortisol y muy poca testosterona. </a:t>
            </a:r>
            <a:r>
              <a:rPr lang="es-CO" sz="2800" b="0" dirty="0" smtClean="0">
                <a:solidFill>
                  <a:schemeClr val="tx1"/>
                </a:solidFill>
              </a:rPr>
              <a:t>Los estrógenos, por otro lado, difícilmente protegerán contra la osteoporosis cuando la progesterona este </a:t>
            </a:r>
            <a:r>
              <a:rPr lang="es-CO" sz="2800" b="0" dirty="0" smtClean="0">
                <a:solidFill>
                  <a:schemeClr val="tx1"/>
                </a:solidFill>
              </a:rPr>
              <a:t>ausente….</a:t>
            </a:r>
            <a:endParaRPr lang="es-CO" sz="2800" dirty="0">
              <a:solidFill>
                <a:schemeClr val="tx1"/>
              </a:solidFill>
            </a:endParaRPr>
          </a:p>
        </p:txBody>
      </p:sp>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2636912"/>
            <a:ext cx="7772400" cy="1362456"/>
          </a:xfrm>
        </p:spPr>
        <p:txBody>
          <a:bodyPr/>
          <a:lstStyle/>
          <a:p>
            <a:r>
              <a:rPr lang="es-CO" dirty="0" smtClean="0"/>
              <a:t>Artrosis</a:t>
            </a:r>
            <a:endParaRPr lang="es-CO" dirty="0"/>
          </a:p>
        </p:txBody>
      </p:sp>
      <p:pic>
        <p:nvPicPr>
          <p:cNvPr id="22530" name="Picture 2" descr="http://medicablogs.diariomedico.com/normapernett/files/2010/12/image_artrosis.gif"/>
          <p:cNvPicPr>
            <a:picLocks noChangeAspect="1" noChangeArrowheads="1"/>
          </p:cNvPicPr>
          <p:nvPr/>
        </p:nvPicPr>
        <p:blipFill>
          <a:blip r:embed="rId2" cstate="print"/>
          <a:srcRect/>
          <a:stretch>
            <a:fillRect/>
          </a:stretch>
        </p:blipFill>
        <p:spPr bwMode="auto">
          <a:xfrm>
            <a:off x="4427984" y="188640"/>
            <a:ext cx="4464496" cy="3516727"/>
          </a:xfrm>
          <a:prstGeom prst="rect">
            <a:avLst/>
          </a:prstGeom>
          <a:noFill/>
        </p:spPr>
      </p:pic>
      <p:pic>
        <p:nvPicPr>
          <p:cNvPr id="22532" name="Picture 4" descr="http://2.bp.blogspot.com/-dCeRRx-UHPM/TaEWvJDjwbI/AAAAAAAAJsM/izKKKSizK7I/s1600/artrosis+dedos%252520extrema.jpg"/>
          <p:cNvPicPr>
            <a:picLocks noChangeAspect="1" noChangeArrowheads="1"/>
          </p:cNvPicPr>
          <p:nvPr/>
        </p:nvPicPr>
        <p:blipFill>
          <a:blip r:embed="rId3" cstate="print"/>
          <a:srcRect/>
          <a:stretch>
            <a:fillRect/>
          </a:stretch>
        </p:blipFill>
        <p:spPr bwMode="auto">
          <a:xfrm>
            <a:off x="755576" y="4437112"/>
            <a:ext cx="4536504" cy="2164804"/>
          </a:xfrm>
          <a:prstGeom prst="rect">
            <a:avLst/>
          </a:prstGeom>
          <a:noFill/>
        </p:spPr>
      </p:pic>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196752"/>
            <a:ext cx="9144000" cy="5661248"/>
          </a:xfrm>
        </p:spPr>
        <p:txBody>
          <a:bodyPr>
            <a:normAutofit fontScale="47500" lnSpcReduction="20000"/>
          </a:bodyPr>
          <a:lstStyle/>
          <a:p>
            <a:pPr algn="l"/>
            <a:r>
              <a:rPr lang="es-CO" sz="6000" dirty="0" smtClean="0"/>
              <a:t>Enfermedad que afecta cualquier articulación del cuerpo. Puede ser primaria; es decir, que no tiene causa desencadenante conocida; o secundaria, en cuyo caso se debe especificar su origen.</a:t>
            </a:r>
          </a:p>
          <a:p>
            <a:pPr algn="l"/>
            <a:r>
              <a:rPr lang="es-CO" sz="6000" dirty="0" smtClean="0"/>
              <a:t>Entre las múltiples causas que pueden desencadenar una Artrosis, se encuentran los traumatismos, las infecciones, las enfermedades sistémicas o reumatológicas, etcétera.</a:t>
            </a:r>
          </a:p>
          <a:p>
            <a:pPr algn="l"/>
            <a:r>
              <a:rPr lang="es-CO" sz="6000" dirty="0" smtClean="0"/>
              <a:t>En general, cualquier factor que dañe el cartílago de una articulación desencadenará su progresivo desgaste y destrucción, lo que finalmente pasará a ser una Artrosis de esa articulación. Toda artrosis tiene tratamiento, el cual dependerá del grado de destrucción de la o las articulaciones.</a:t>
            </a:r>
          </a:p>
          <a:p>
            <a:endParaRPr lang="es-CO" dirty="0"/>
          </a:p>
        </p:txBody>
      </p:sp>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636912"/>
            <a:ext cx="7772400" cy="1362456"/>
          </a:xfrm>
        </p:spPr>
        <p:txBody>
          <a:bodyPr/>
          <a:lstStyle/>
          <a:p>
            <a:r>
              <a:rPr lang="es-CO" dirty="0" smtClean="0"/>
              <a:t>Enfermedades Del Sistema Muscular</a:t>
            </a:r>
            <a:endParaRPr lang="es-CO" dirty="0"/>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924944"/>
            <a:ext cx="7772400" cy="1362456"/>
          </a:xfrm>
        </p:spPr>
        <p:txBody>
          <a:bodyPr/>
          <a:lstStyle/>
          <a:p>
            <a:r>
              <a:rPr lang="es-CO" b="0" dirty="0" smtClean="0"/>
              <a:t>Esguince:</a:t>
            </a:r>
            <a:endParaRPr lang="es-CO" dirty="0"/>
          </a:p>
        </p:txBody>
      </p:sp>
      <p:pic>
        <p:nvPicPr>
          <p:cNvPr id="25602" name="Picture 2" descr="http://bryanvv.files.wordpress.com/2011/10/esguince-1.jpg"/>
          <p:cNvPicPr>
            <a:picLocks noChangeAspect="1" noChangeArrowheads="1"/>
          </p:cNvPicPr>
          <p:nvPr/>
        </p:nvPicPr>
        <p:blipFill>
          <a:blip r:embed="rId2" cstate="print"/>
          <a:srcRect/>
          <a:stretch>
            <a:fillRect/>
          </a:stretch>
        </p:blipFill>
        <p:spPr bwMode="auto">
          <a:xfrm>
            <a:off x="3851920" y="1844824"/>
            <a:ext cx="5078052" cy="3816424"/>
          </a:xfrm>
          <a:prstGeom prst="rect">
            <a:avLst/>
          </a:prstGeom>
          <a:noFill/>
        </p:spPr>
      </p:pic>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530352" y="1052736"/>
            <a:ext cx="8290120" cy="5328592"/>
          </a:xfrm>
        </p:spPr>
        <p:txBody>
          <a:bodyPr/>
          <a:lstStyle/>
          <a:p>
            <a:r>
              <a:rPr lang="es-CO" dirty="0" smtClean="0"/>
              <a:t> </a:t>
            </a:r>
            <a:r>
              <a:rPr lang="es-CO" sz="2800" dirty="0" smtClean="0"/>
              <a:t>lesión de una articulación que produce un daño moderado en la fibra muscular. Una hemorragia limitada causa sensibilidad e hinchazón, y a veces dolor. También puede aparecer un moretón. El esguince repetitivo, originado por la reiteración constante de ciertos movimientos, como en el caso de músicos y deportistas, se produce por la irritación de los tendones, que provoca una herida habitual. En el caso de la muñeca, el esguince es causado por la presión de un nervio por un hueco óseo llamado “túnel carpiano”. </a:t>
            </a:r>
            <a:endParaRPr lang="es-CO" sz="2800" dirty="0"/>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TotalTime>
  <Words>279</Words>
  <Application>Microsoft Office PowerPoint</Application>
  <PresentationFormat>Presentación en pantalla (4:3)</PresentationFormat>
  <Paragraphs>20</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Flujo</vt:lpstr>
      <vt:lpstr> enfermedades sistema oseo</vt:lpstr>
      <vt:lpstr>1. Osteoporosis</vt:lpstr>
      <vt:lpstr>Diapositiva 3</vt:lpstr>
      <vt:lpstr>La influencia más importante del deterioro del sistema óseo en las mujeres postmenopáusicas podría estar relacionada con una deficiencia severa de progesterona segregada por los ovarios.  Como otras causas se señalan: deficiencias minerales y vitamínicas, medicinas corticosteroides, pobres hábitos alimentarios, falta de ejercicio, demasiado cortisol y muy poca testosterona. Los estrógenos, por otro lado, difícilmente protegerán contra la osteoporosis cuando la progesterona este ausente….</vt:lpstr>
      <vt:lpstr>Artrosis</vt:lpstr>
      <vt:lpstr>Diapositiva 6</vt:lpstr>
      <vt:lpstr>Enfermedades Del Sistema Muscular</vt:lpstr>
      <vt:lpstr>Esguince:</vt:lpstr>
      <vt:lpstr>Diapositiva 9</vt:lpstr>
      <vt:lpstr>Distrofia muscular: </vt:lpstr>
      <vt:lpstr>Diapositiva 11</vt:lpstr>
      <vt:lpstr>Graciias  =D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enfermedades sistema oseo</dc:title>
  <dc:creator>estefany</dc:creator>
  <cp:lastModifiedBy>estefany</cp:lastModifiedBy>
  <cp:revision>8</cp:revision>
  <dcterms:created xsi:type="dcterms:W3CDTF">2012-08-14T02:43:49Z</dcterms:created>
  <dcterms:modified xsi:type="dcterms:W3CDTF">2012-08-14T04:03:23Z</dcterms:modified>
</cp:coreProperties>
</file>