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78"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E965BE30-1503-4414-9464-5BE2DAA06C75}" type="datetimeFigureOut">
              <a:rPr lang="es-ES" smtClean="0"/>
              <a:t>16/10/2012</a:t>
            </a:fld>
            <a:endParaRPr lang="es-ES"/>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FBDD2C8-0FF4-4F5D-A394-98EAB964CA2C}" type="slidenum">
              <a:rPr lang="es-ES" smtClean="0"/>
              <a:t>‹Nº›</a:t>
            </a:fld>
            <a:endParaRPr lang="es-ES"/>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965BE30-1503-4414-9464-5BE2DAA06C75}" type="datetimeFigureOut">
              <a:rPr lang="es-ES" smtClean="0"/>
              <a:t>16/10/2012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FBDD2C8-0FF4-4F5D-A394-98EAB964CA2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965BE30-1503-4414-9464-5BE2DAA06C75}" type="datetimeFigureOut">
              <a:rPr lang="es-ES" smtClean="0"/>
              <a:t>16/10/2012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FBDD2C8-0FF4-4F5D-A394-98EAB964CA2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965BE30-1503-4414-9464-5BE2DAA06C75}" type="datetimeFigureOut">
              <a:rPr lang="es-ES" smtClean="0"/>
              <a:t>16/10/2012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FBDD2C8-0FF4-4F5D-A394-98EAB964CA2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E965BE30-1503-4414-9464-5BE2DAA06C75}" type="datetimeFigureOut">
              <a:rPr lang="es-ES" smtClean="0"/>
              <a:t>16/10/2012</a:t>
            </a:fld>
            <a:endParaRPr lang="es-ES"/>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FBDD2C8-0FF4-4F5D-A394-98EAB964CA2C}" type="slidenum">
              <a:rPr lang="es-ES" smtClean="0"/>
              <a:t>‹Nº›</a:t>
            </a:fld>
            <a:endParaRPr lang="es-ES"/>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965BE30-1503-4414-9464-5BE2DAA06C75}" type="datetimeFigureOut">
              <a:rPr lang="es-ES" smtClean="0"/>
              <a:t>16/10/2012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CFBDD2C8-0FF4-4F5D-A394-98EAB964CA2C}" type="slidenum">
              <a:rPr lang="es-ES" smtClean="0"/>
              <a:t>‹Nº›</a:t>
            </a:fld>
            <a:endParaRPr lang="es-ES"/>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965BE30-1503-4414-9464-5BE2DAA06C75}" type="datetimeFigureOut">
              <a:rPr lang="es-ES" smtClean="0"/>
              <a:t>16/10/2012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CFBDD2C8-0FF4-4F5D-A394-98EAB964CA2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E965BE30-1503-4414-9464-5BE2DAA06C75}" type="datetimeFigureOut">
              <a:rPr lang="es-ES" smtClean="0"/>
              <a:t>16/10/2012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CFBDD2C8-0FF4-4F5D-A394-98EAB964CA2C}" type="slidenum">
              <a:rPr lang="es-ES" smtClean="0"/>
              <a:t>‹Nº›</a:t>
            </a:fld>
            <a:endParaRPr lang="es-ES"/>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965BE30-1503-4414-9464-5BE2DAA06C75}" type="datetimeFigureOut">
              <a:rPr lang="es-ES" smtClean="0"/>
              <a:t>16/10/2012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CFBDD2C8-0FF4-4F5D-A394-98EAB964CA2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E965BE30-1503-4414-9464-5BE2DAA06C75}" type="datetimeFigureOut">
              <a:rPr lang="es-ES" smtClean="0"/>
              <a:t>16/10/2012</a:t>
            </a:fld>
            <a:endParaRPr lang="es-ES"/>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FBDD2C8-0FF4-4F5D-A394-98EAB964CA2C}" type="slidenum">
              <a:rPr lang="es-ES" smtClean="0"/>
              <a:t>‹Nº›</a:t>
            </a:fld>
            <a:endParaRPr lang="es-ES"/>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E965BE30-1503-4414-9464-5BE2DAA06C75}" type="datetimeFigureOut">
              <a:rPr lang="es-ES" smtClean="0"/>
              <a:t>16/10/2012</a:t>
            </a:fld>
            <a:endParaRPr lang="es-ES"/>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FBDD2C8-0FF4-4F5D-A394-98EAB964CA2C}" type="slidenum">
              <a:rPr lang="es-ES" smtClean="0"/>
              <a:t>‹Nº›</a:t>
            </a:fld>
            <a:endParaRPr lang="es-ES"/>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965BE30-1503-4414-9464-5BE2DAA06C75}" type="datetimeFigureOut">
              <a:rPr lang="es-ES" smtClean="0"/>
              <a:t>16/10/2012</a:t>
            </a:fld>
            <a:endParaRPr lang="es-ES"/>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FBDD2C8-0FF4-4F5D-A394-98EAB964CA2C}" type="slidenum">
              <a:rPr lang="es-ES" smtClean="0"/>
              <a:t>‹Nº›</a:t>
            </a:fld>
            <a:endParaRPr lang="es-ES"/>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s.wikipedia.org/wiki/Potasio" TargetMode="External"/><Relationship Id="rId3" Type="http://schemas.openxmlformats.org/officeDocument/2006/relationships/hyperlink" Target="http://es.wikipedia.org/wiki/Ox%C3%ADgeno" TargetMode="External"/><Relationship Id="rId7" Type="http://schemas.openxmlformats.org/officeDocument/2006/relationships/hyperlink" Target="http://es.wikipedia.org/wiki/F%C3%B3sforo" TargetMode="External"/><Relationship Id="rId12" Type="http://schemas.openxmlformats.org/officeDocument/2006/relationships/image" Target="../media/image2.gif"/><Relationship Id="rId2" Type="http://schemas.openxmlformats.org/officeDocument/2006/relationships/hyperlink" Target="http://es.wikipedia.org/wiki/Carbono" TargetMode="External"/><Relationship Id="rId1" Type="http://schemas.openxmlformats.org/officeDocument/2006/relationships/slideLayout" Target="../slideLayouts/slideLayout2.xml"/><Relationship Id="rId6" Type="http://schemas.openxmlformats.org/officeDocument/2006/relationships/hyperlink" Target="http://es.wikipedia.org/wiki/Azufre" TargetMode="External"/><Relationship Id="rId11" Type="http://schemas.openxmlformats.org/officeDocument/2006/relationships/hyperlink" Target="http://es.wikipedia.org/wiki/Biosfera" TargetMode="External"/><Relationship Id="rId5" Type="http://schemas.openxmlformats.org/officeDocument/2006/relationships/hyperlink" Target="http://es.wikipedia.org/wiki/Sodio" TargetMode="External"/><Relationship Id="rId10" Type="http://schemas.openxmlformats.org/officeDocument/2006/relationships/hyperlink" Target="http://es.wikipedia.org/wiki/Atm%C3%B3sfera" TargetMode="External"/><Relationship Id="rId4" Type="http://schemas.openxmlformats.org/officeDocument/2006/relationships/hyperlink" Target="http://es.wikipedia.org/wiki/Hidr%C3%B3geno" TargetMode="External"/><Relationship Id="rId9" Type="http://schemas.openxmlformats.org/officeDocument/2006/relationships/hyperlink" Target="http://es.wikipedia.org/wiki/Elemento_qu%C3%ADmico"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es.wikipedia.org/wiki/Percolaci%C3%B3n" TargetMode="External"/><Relationship Id="rId3" Type="http://schemas.openxmlformats.org/officeDocument/2006/relationships/hyperlink" Target="http://es.wikipedia.org/wiki/Precipitaci%C3%B3n_(meteorolog%C3%ADa)" TargetMode="External"/><Relationship Id="rId7" Type="http://schemas.openxmlformats.org/officeDocument/2006/relationships/hyperlink" Target="http://es.wikipedia.org/wiki/Acu%C3%ADfero" TargetMode="External"/><Relationship Id="rId2" Type="http://schemas.openxmlformats.org/officeDocument/2006/relationships/hyperlink" Target="http://es.wikipedia.org/wiki/Aire" TargetMode="External"/><Relationship Id="rId1" Type="http://schemas.openxmlformats.org/officeDocument/2006/relationships/slideLayout" Target="../slideLayouts/slideLayout2.xml"/><Relationship Id="rId6" Type="http://schemas.openxmlformats.org/officeDocument/2006/relationships/hyperlink" Target="http://es.wikipedia.org/wiki/Escorrent%C3%ADa" TargetMode="External"/><Relationship Id="rId5" Type="http://schemas.openxmlformats.org/officeDocument/2006/relationships/hyperlink" Target="http://es.wikipedia.org/wiki/Lago" TargetMode="External"/><Relationship Id="rId4" Type="http://schemas.openxmlformats.org/officeDocument/2006/relationships/hyperlink" Target="http://es.wikipedia.org/wiki/Ser_vivo"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s.wikipedia.org/wiki/Banquisa" TargetMode="External"/><Relationship Id="rId13" Type="http://schemas.openxmlformats.org/officeDocument/2006/relationships/hyperlink" Target="http://es.wikipedia.org/wiki/Porosidad_del_suelo" TargetMode="External"/><Relationship Id="rId18" Type="http://schemas.openxmlformats.org/officeDocument/2006/relationships/hyperlink" Target="http://es.wikipedia.org/wiki/Clima_des%C3%A9rtico" TargetMode="External"/><Relationship Id="rId26" Type="http://schemas.openxmlformats.org/officeDocument/2006/relationships/hyperlink" Target="http://es.wikipedia.org/wiki/Presi%C3%B3n" TargetMode="External"/><Relationship Id="rId3" Type="http://schemas.openxmlformats.org/officeDocument/2006/relationships/hyperlink" Target="http://es.wikipedia.org/wiki/Transpiraci%C3%B3n" TargetMode="External"/><Relationship Id="rId21" Type="http://schemas.openxmlformats.org/officeDocument/2006/relationships/hyperlink" Target="http://es.wikipedia.org/wiki/Agua_subterr%C3%A1nea" TargetMode="External"/><Relationship Id="rId7" Type="http://schemas.openxmlformats.org/officeDocument/2006/relationships/hyperlink" Target="http://es.wikipedia.org/wiki/Sublimaci%C3%B3n" TargetMode="External"/><Relationship Id="rId12" Type="http://schemas.openxmlformats.org/officeDocument/2006/relationships/hyperlink" Target="http://es.wikipedia.org/wiki/Percolaci%C3%B3n" TargetMode="External"/><Relationship Id="rId17" Type="http://schemas.openxmlformats.org/officeDocument/2006/relationships/hyperlink" Target="http://es.wikipedia.org/wiki/Escorrent%C3%ADa" TargetMode="External"/><Relationship Id="rId25" Type="http://schemas.openxmlformats.org/officeDocument/2006/relationships/hyperlink" Target="http://es.wikipedia.org/wiki/Permeable" TargetMode="External"/><Relationship Id="rId2" Type="http://schemas.openxmlformats.org/officeDocument/2006/relationships/hyperlink" Target="http://es.wikipedia.org/wiki/Evaporaci%C3%B3n_(hidrolog%C3%ADa)" TargetMode="External"/><Relationship Id="rId16" Type="http://schemas.openxmlformats.org/officeDocument/2006/relationships/hyperlink" Target="http://es.wikipedia.org/w/index.php?title=Cobertura_vegetal&amp;action=edit&amp;redlink=1" TargetMode="External"/><Relationship Id="rId20" Type="http://schemas.openxmlformats.org/officeDocument/2006/relationships/hyperlink" Target="http://es.wikipedia.org/wiki/Sedimento" TargetMode="External"/><Relationship Id="rId29" Type="http://schemas.openxmlformats.org/officeDocument/2006/relationships/hyperlink" Target="http://es.wikipedia.org/wiki/Solidificaci%C3%B3n" TargetMode="External"/><Relationship Id="rId1" Type="http://schemas.openxmlformats.org/officeDocument/2006/relationships/slideLayout" Target="../slideLayouts/slideLayout2.xml"/><Relationship Id="rId6" Type="http://schemas.openxmlformats.org/officeDocument/2006/relationships/hyperlink" Target="http://es.wikipedia.org/wiki/Animalia" TargetMode="External"/><Relationship Id="rId11" Type="http://schemas.openxmlformats.org/officeDocument/2006/relationships/hyperlink" Target="http://es.wikipedia.org/wiki/Precipitaci%C3%B3n_(meteorolog%C3%ADa)" TargetMode="External"/><Relationship Id="rId24" Type="http://schemas.openxmlformats.org/officeDocument/2006/relationships/hyperlink" Target="http://es.wikipedia.org/wiki/Caliza" TargetMode="External"/><Relationship Id="rId5" Type="http://schemas.openxmlformats.org/officeDocument/2006/relationships/hyperlink" Target="http://es.wikipedia.org/wiki/Sudor" TargetMode="External"/><Relationship Id="rId15" Type="http://schemas.openxmlformats.org/officeDocument/2006/relationships/hyperlink" Target="http://es.wikipedia.org/wiki/Sustrato_(ecolog%C3%ADa)" TargetMode="External"/><Relationship Id="rId23" Type="http://schemas.openxmlformats.org/officeDocument/2006/relationships/hyperlink" Target="http://es.wikipedia.org/wiki/Karst" TargetMode="External"/><Relationship Id="rId28" Type="http://schemas.openxmlformats.org/officeDocument/2006/relationships/hyperlink" Target="http://es.wikipedia.org/wiki/Fusi%C3%B3n_(cambio_de_estado)" TargetMode="External"/><Relationship Id="rId10" Type="http://schemas.openxmlformats.org/officeDocument/2006/relationships/hyperlink" Target="http://es.wikipedia.org/wiki/Nubes" TargetMode="External"/><Relationship Id="rId19" Type="http://schemas.openxmlformats.org/officeDocument/2006/relationships/hyperlink" Target="http://es.wikipedia.org/wiki/Erosi%C3%B3n" TargetMode="External"/><Relationship Id="rId4" Type="http://schemas.openxmlformats.org/officeDocument/2006/relationships/hyperlink" Target="http://es.wikipedia.org/wiki/Plantae" TargetMode="External"/><Relationship Id="rId9" Type="http://schemas.openxmlformats.org/officeDocument/2006/relationships/hyperlink" Target="http://es.wikipedia.org/wiki/Condensaci%C3%B3n_(f%C3%ADsica)" TargetMode="External"/><Relationship Id="rId14" Type="http://schemas.openxmlformats.org/officeDocument/2006/relationships/hyperlink" Target="http://es.wikipedia.org/wiki/Permeabilidad" TargetMode="External"/><Relationship Id="rId22" Type="http://schemas.openxmlformats.org/officeDocument/2006/relationships/hyperlink" Target="http://es.wikipedia.org/wiki/Gravedad" TargetMode="External"/><Relationship Id="rId27" Type="http://schemas.openxmlformats.org/officeDocument/2006/relationships/hyperlink" Target="http://es.wikipedia.org/wiki/Capilaridad" TargetMode="External"/><Relationship Id="rId30" Type="http://schemas.openxmlformats.org/officeDocument/2006/relationships/hyperlink" Target="http://es.wikipedia.org/wiki/Temperatur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es.wikipedia.org/wiki/Di%C3%B3xido_de_carbono" TargetMode="External"/><Relationship Id="rId13" Type="http://schemas.openxmlformats.org/officeDocument/2006/relationships/hyperlink" Target="http://es.wikipedia.org/wiki/Respiraci%C3%B3n" TargetMode="External"/><Relationship Id="rId3" Type="http://schemas.openxmlformats.org/officeDocument/2006/relationships/hyperlink" Target="http://es.wikipedia.org/wiki/Biosfera" TargetMode="External"/><Relationship Id="rId7" Type="http://schemas.openxmlformats.org/officeDocument/2006/relationships/hyperlink" Target="http://es.wikipedia.org/wiki/Fotos%C3%ADntesis" TargetMode="External"/><Relationship Id="rId12" Type="http://schemas.openxmlformats.org/officeDocument/2006/relationships/hyperlink" Target="http://es.wikipedia.org/wiki/Glucosa" TargetMode="External"/><Relationship Id="rId2" Type="http://schemas.openxmlformats.org/officeDocument/2006/relationships/hyperlink" Target="http://es.wikipedia.org/wiki/Carbono" TargetMode="External"/><Relationship Id="rId16" Type="http://schemas.openxmlformats.org/officeDocument/2006/relationships/hyperlink" Target="http://es.wikipedia.org/wiki/Planta" TargetMode="External"/><Relationship Id="rId1" Type="http://schemas.openxmlformats.org/officeDocument/2006/relationships/slideLayout" Target="../slideLayouts/slideLayout2.xml"/><Relationship Id="rId6" Type="http://schemas.openxmlformats.org/officeDocument/2006/relationships/hyperlink" Target="http://es.wikipedia.org/wiki/Litosfera" TargetMode="External"/><Relationship Id="rId11" Type="http://schemas.openxmlformats.org/officeDocument/2006/relationships/hyperlink" Target="http://es.wikipedia.org/wiki/%C3%81cido_carb%C3%B3nico" TargetMode="External"/><Relationship Id="rId5" Type="http://schemas.openxmlformats.org/officeDocument/2006/relationships/hyperlink" Target="http://es.wikipedia.org/wiki/Hidrosfera" TargetMode="External"/><Relationship Id="rId15" Type="http://schemas.openxmlformats.org/officeDocument/2006/relationships/hyperlink" Target="http://es.wikipedia.org/wiki/Alimento" TargetMode="External"/><Relationship Id="rId10" Type="http://schemas.openxmlformats.org/officeDocument/2006/relationships/hyperlink" Target="http://es.wikipedia.org/wiki/Ox%C3%ADgeno" TargetMode="External"/><Relationship Id="rId4" Type="http://schemas.openxmlformats.org/officeDocument/2006/relationships/hyperlink" Target="http://es.wikipedia.org/wiki/Atm%C3%B3sfera" TargetMode="External"/><Relationship Id="rId9" Type="http://schemas.openxmlformats.org/officeDocument/2006/relationships/hyperlink" Target="http://es.wikipedia.org/wiki/Hidr%C3%B3geno" TargetMode="External"/><Relationship Id="rId14" Type="http://schemas.openxmlformats.org/officeDocument/2006/relationships/hyperlink" Target="http://es.wikipedia.org/wiki/Oxidaci%C3%B3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s.wikipedia.org/wiki/A%C3%B1o" TargetMode="External"/><Relationship Id="rId13" Type="http://schemas.openxmlformats.org/officeDocument/2006/relationships/hyperlink" Target="http://es.wikipedia.org/wiki/Carbonato" TargetMode="External"/><Relationship Id="rId3" Type="http://schemas.openxmlformats.org/officeDocument/2006/relationships/hyperlink" Target="http://es.wikipedia.org/wiki/Seres_vivos" TargetMode="External"/><Relationship Id="rId7" Type="http://schemas.openxmlformats.org/officeDocument/2006/relationships/hyperlink" Target="http://es.wikipedia.org/wiki/Respiraci%C3%B3n" TargetMode="External"/><Relationship Id="rId12" Type="http://schemas.openxmlformats.org/officeDocument/2006/relationships/hyperlink" Target="http://es.wikipedia.org/wiki/Tejido_(biolog%C3%ADa)" TargetMode="External"/><Relationship Id="rId2" Type="http://schemas.openxmlformats.org/officeDocument/2006/relationships/hyperlink" Target="http://es.wikipedia.org/wiki/Di%C3%B3xido_de_carbono" TargetMode="External"/><Relationship Id="rId1" Type="http://schemas.openxmlformats.org/officeDocument/2006/relationships/slideLayout" Target="../slideLayouts/slideLayout2.xml"/><Relationship Id="rId6" Type="http://schemas.openxmlformats.org/officeDocument/2006/relationships/hyperlink" Target="http://es.wikipedia.org/wiki/Planta" TargetMode="External"/><Relationship Id="rId11" Type="http://schemas.openxmlformats.org/officeDocument/2006/relationships/hyperlink" Target="http://es.wikipedia.org/wiki/Ion" TargetMode="External"/><Relationship Id="rId5" Type="http://schemas.openxmlformats.org/officeDocument/2006/relationships/hyperlink" Target="http://es.wikipedia.org/wiki/Fotos%C3%ADntesis" TargetMode="External"/><Relationship Id="rId15" Type="http://schemas.openxmlformats.org/officeDocument/2006/relationships/hyperlink" Target="http://es.wikipedia.org/wiki/Fermentaci%C3%B3n" TargetMode="External"/><Relationship Id="rId10" Type="http://schemas.openxmlformats.org/officeDocument/2006/relationships/hyperlink" Target="http://es.wikipedia.org/wiki/Silicato" TargetMode="External"/><Relationship Id="rId4" Type="http://schemas.openxmlformats.org/officeDocument/2006/relationships/hyperlink" Target="http://es.wikipedia.org/wiki/Atm%C3%B3sfera_terrestre" TargetMode="External"/><Relationship Id="rId9" Type="http://schemas.openxmlformats.org/officeDocument/2006/relationships/hyperlink" Target="http://es.wikipedia.org/wiki/%C3%81cido_carb%C3%B3nico" TargetMode="External"/><Relationship Id="rId14" Type="http://schemas.openxmlformats.org/officeDocument/2006/relationships/hyperlink" Target="http://es.wikipedia.org/wiki/Volc%C3%A1n"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Ciclos biogeoquímicos</a:t>
            </a:r>
            <a:br>
              <a:rPr lang="es-ES" dirty="0" smtClean="0"/>
            </a:br>
            <a:endParaRPr lang="es-ES" dirty="0"/>
          </a:p>
        </p:txBody>
      </p:sp>
      <p:sp>
        <p:nvSpPr>
          <p:cNvPr id="3" name="2 Subtítulo"/>
          <p:cNvSpPr>
            <a:spLocks noGrp="1"/>
          </p:cNvSpPr>
          <p:nvPr>
            <p:ph type="subTitle" idx="1"/>
          </p:nvPr>
        </p:nvSpPr>
        <p:spPr/>
        <p:txBody>
          <a:bodyPr/>
          <a:lstStyle/>
          <a:p>
            <a:r>
              <a:rPr lang="es-ES" dirty="0" smtClean="0"/>
              <a:t>Leonardo Ochoa 904</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cienc_ciclo_nitrogeno.jpg"/>
          <p:cNvPicPr>
            <a:picLocks noGrp="1" noChangeAspect="1"/>
          </p:cNvPicPr>
          <p:nvPr>
            <p:ph idx="1"/>
          </p:nvPr>
        </p:nvPicPr>
        <p:blipFill>
          <a:blip r:embed="rId2"/>
          <a:stretch>
            <a:fillRect/>
          </a:stretch>
        </p:blipFill>
        <p:spPr>
          <a:xfrm>
            <a:off x="357158" y="500042"/>
            <a:ext cx="8001056" cy="3071834"/>
          </a:xfrm>
        </p:spPr>
      </p:pic>
      <p:sp>
        <p:nvSpPr>
          <p:cNvPr id="7" name="6 Rectángulo"/>
          <p:cNvSpPr/>
          <p:nvPr/>
        </p:nvSpPr>
        <p:spPr>
          <a:xfrm>
            <a:off x="714348" y="3929066"/>
            <a:ext cx="8001056" cy="2308324"/>
          </a:xfrm>
          <a:prstGeom prst="rect">
            <a:avLst/>
          </a:prstGeom>
        </p:spPr>
        <p:txBody>
          <a:bodyPr wrap="square">
            <a:spAutoFit/>
          </a:bodyPr>
          <a:lstStyle/>
          <a:p>
            <a:r>
              <a:rPr lang="es-ES" dirty="0"/>
              <a:t>CICLO DEL NITRÓGENO</a:t>
            </a:r>
            <a:r>
              <a:rPr lang="es-ES" dirty="0" smtClean="0"/>
              <a:t/>
            </a:r>
            <a:br>
              <a:rPr lang="es-ES" dirty="0" smtClean="0"/>
            </a:br>
            <a:r>
              <a:rPr lang="es-ES" dirty="0">
                <a:solidFill>
                  <a:srgbClr val="FF0000"/>
                </a:solidFill>
              </a:rPr>
              <a:t>1-</a:t>
            </a:r>
            <a:r>
              <a:rPr lang="es-ES" dirty="0"/>
              <a:t>Nitrógeno atmosférico, </a:t>
            </a:r>
            <a:r>
              <a:rPr lang="es-ES" dirty="0">
                <a:solidFill>
                  <a:srgbClr val="FF0000"/>
                </a:solidFill>
              </a:rPr>
              <a:t>2-</a:t>
            </a:r>
            <a:r>
              <a:rPr lang="es-ES" dirty="0"/>
              <a:t>Entrada en la cadena alimentaria, </a:t>
            </a:r>
            <a:r>
              <a:rPr lang="es-ES" dirty="0" smtClean="0"/>
              <a:t>                      </a:t>
            </a:r>
            <a:r>
              <a:rPr lang="es-ES" dirty="0" smtClean="0">
                <a:solidFill>
                  <a:srgbClr val="FF0000"/>
                </a:solidFill>
              </a:rPr>
              <a:t>3-</a:t>
            </a:r>
            <a:r>
              <a:rPr lang="es-ES" dirty="0" smtClean="0"/>
              <a:t>Descomposición </a:t>
            </a:r>
            <a:r>
              <a:rPr lang="es-ES" dirty="0"/>
              <a:t>de la materias animales (amonificación), </a:t>
            </a:r>
            <a:r>
              <a:rPr lang="es-ES" dirty="0">
                <a:solidFill>
                  <a:srgbClr val="FF0000"/>
                </a:solidFill>
              </a:rPr>
              <a:t>4-</a:t>
            </a:r>
            <a:r>
              <a:rPr lang="es-ES" dirty="0"/>
              <a:t>Devolución a la atmósfera por desnitrificación, </a:t>
            </a:r>
            <a:r>
              <a:rPr lang="es-ES" dirty="0">
                <a:solidFill>
                  <a:srgbClr val="FF0000"/>
                </a:solidFill>
              </a:rPr>
              <a:t>5-</a:t>
            </a:r>
            <a:r>
              <a:rPr lang="es-ES" dirty="0"/>
              <a:t>Ingreso en el medio acuático por lixiviación, </a:t>
            </a:r>
            <a:r>
              <a:rPr lang="es-ES" dirty="0">
                <a:solidFill>
                  <a:srgbClr val="FF0000"/>
                </a:solidFill>
              </a:rPr>
              <a:t>6-</a:t>
            </a:r>
            <a:r>
              <a:rPr lang="es-ES" dirty="0"/>
              <a:t>Humus, </a:t>
            </a:r>
            <a:r>
              <a:rPr lang="es-ES" dirty="0">
                <a:solidFill>
                  <a:srgbClr val="FF0000"/>
                </a:solidFill>
              </a:rPr>
              <a:t>7-</a:t>
            </a:r>
            <a:r>
              <a:rPr lang="es-ES" dirty="0"/>
              <a:t>Nitrificación</a:t>
            </a:r>
            <a:r>
              <a:rPr lang="es-ES" dirty="0">
                <a:solidFill>
                  <a:srgbClr val="FF0000"/>
                </a:solidFill>
              </a:rPr>
              <a:t>. 8-</a:t>
            </a:r>
            <a:r>
              <a:rPr lang="es-ES" dirty="0"/>
              <a:t>Fijación del nitrógeno en las raíces por las bacterias simbióticas, </a:t>
            </a:r>
            <a:r>
              <a:rPr lang="es-ES" dirty="0">
                <a:solidFill>
                  <a:srgbClr val="FF0000"/>
                </a:solidFill>
              </a:rPr>
              <a:t>9-</a:t>
            </a:r>
            <a:r>
              <a:rPr lang="es-ES" dirty="0"/>
              <a:t>Absorción del nitrógeno producido por la actividad eléctrica de la atmósfera, </a:t>
            </a:r>
            <a:r>
              <a:rPr lang="es-ES" dirty="0">
                <a:solidFill>
                  <a:srgbClr val="FF0000"/>
                </a:solidFill>
              </a:rPr>
              <a:t>10-</a:t>
            </a:r>
            <a:r>
              <a:rPr lang="es-ES" dirty="0"/>
              <a:t>Descomposición de las materias vegetales (amonificación).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Fases del ciclo del </a:t>
            </a:r>
            <a:r>
              <a:rPr lang="es-ES" dirty="0" err="1" smtClean="0"/>
              <a:t>nitrogeno</a:t>
            </a:r>
            <a:endParaRPr lang="es-ES" dirty="0"/>
          </a:p>
        </p:txBody>
      </p:sp>
      <p:sp>
        <p:nvSpPr>
          <p:cNvPr id="4" name="3 Marcador de contenido"/>
          <p:cNvSpPr>
            <a:spLocks noGrp="1"/>
          </p:cNvSpPr>
          <p:nvPr>
            <p:ph idx="1"/>
          </p:nvPr>
        </p:nvSpPr>
        <p:spPr/>
        <p:txBody>
          <a:bodyPr>
            <a:normAutofit fontScale="47500" lnSpcReduction="20000"/>
          </a:bodyPr>
          <a:lstStyle/>
          <a:p>
            <a:r>
              <a:rPr lang="es-ES" sz="3400" dirty="0" smtClean="0"/>
              <a:t>El nitrogenados es bien importante para los organismos vivos, ya que es parte de los ácidos nucléicos y de las proteínas.  El </a:t>
            </a:r>
            <a:r>
              <a:rPr lang="es-ES" sz="3400" b="1" dirty="0" smtClean="0"/>
              <a:t>ciclo del nitrógeno</a:t>
            </a:r>
            <a:r>
              <a:rPr lang="es-ES" sz="3400" dirty="0" smtClean="0"/>
              <a:t> involucra la conversión enzimática de compuestos nitrogenados encontrados en el suelo, y del nitrógeno gaseoso de la atmósfera, en compuestos inorgánicos de nitrógeno que son utilizados por las plantas para la síntesis de estas macromoléculas.  El ciclo posee 4 fases distintas:</a:t>
            </a:r>
          </a:p>
          <a:p>
            <a:pPr>
              <a:buNone/>
            </a:pPr>
            <a:r>
              <a:rPr lang="es-ES" sz="3400" dirty="0" smtClean="0"/>
              <a:t> </a:t>
            </a:r>
          </a:p>
          <a:p>
            <a:pPr>
              <a:buNone/>
            </a:pPr>
            <a:r>
              <a:rPr lang="es-ES" sz="3400" dirty="0" smtClean="0"/>
              <a:t>1.                  </a:t>
            </a:r>
            <a:r>
              <a:rPr lang="es-ES" sz="3400" b="1" dirty="0" smtClean="0"/>
              <a:t>Amonificación</a:t>
            </a:r>
            <a:r>
              <a:rPr lang="es-ES" sz="3400" dirty="0" smtClean="0"/>
              <a:t>:  Degradación secuencial de compuestos orgánicos</a:t>
            </a:r>
          </a:p>
          <a:p>
            <a:pPr>
              <a:buNone/>
            </a:pPr>
            <a:r>
              <a:rPr lang="es-ES" sz="3400" b="1" dirty="0" smtClean="0"/>
              <a:t>                        </a:t>
            </a:r>
            <a:r>
              <a:rPr lang="es-ES" sz="3400" dirty="0" smtClean="0"/>
              <a:t>nitrogenados como por ejemplo los aminoácidos y la liberación de </a:t>
            </a:r>
          </a:p>
          <a:p>
            <a:pPr>
              <a:buNone/>
            </a:pPr>
            <a:r>
              <a:rPr lang="es-ES" sz="3400" dirty="0" smtClean="0"/>
              <a:t>                        </a:t>
            </a:r>
            <a:r>
              <a:rPr lang="es-ES" sz="3400" b="1" dirty="0" smtClean="0"/>
              <a:t>ammonia</a:t>
            </a:r>
            <a:r>
              <a:rPr lang="es-ES" sz="3400" dirty="0" smtClean="0"/>
              <a:t>.</a:t>
            </a:r>
          </a:p>
          <a:p>
            <a:pPr>
              <a:buNone/>
            </a:pPr>
            <a:r>
              <a:rPr lang="es-ES" sz="3400" dirty="0" smtClean="0"/>
              <a:t> </a:t>
            </a:r>
          </a:p>
          <a:p>
            <a:pPr>
              <a:buNone/>
            </a:pPr>
            <a:r>
              <a:rPr lang="es-ES" sz="3400" dirty="0" smtClean="0"/>
              <a:t>2.                  </a:t>
            </a:r>
            <a:r>
              <a:rPr lang="es-ES" sz="3400" b="1" dirty="0" smtClean="0"/>
              <a:t>Nitrificación</a:t>
            </a:r>
            <a:r>
              <a:rPr lang="es-ES" sz="3400" dirty="0" smtClean="0"/>
              <a:t>:  Es la oxidación de ammonia a nitrito (NO2-) y luego a</a:t>
            </a:r>
          </a:p>
          <a:p>
            <a:pPr>
              <a:buNone/>
            </a:pPr>
            <a:r>
              <a:rPr lang="es-ES" sz="3400" b="1" dirty="0" smtClean="0"/>
              <a:t>                        </a:t>
            </a:r>
            <a:r>
              <a:rPr lang="es-ES" sz="3400" dirty="0" smtClean="0"/>
              <a:t>nitrato (NO3-), una forma nutricional de nitrógeno que puede ser</a:t>
            </a:r>
          </a:p>
          <a:p>
            <a:pPr>
              <a:buNone/>
            </a:pPr>
            <a:r>
              <a:rPr lang="es-ES" sz="3400" dirty="0" smtClean="0"/>
              <a:t>                       asimilada por las plantas.</a:t>
            </a:r>
          </a:p>
          <a:p>
            <a:pPr>
              <a:buNone/>
            </a:pPr>
            <a:r>
              <a:rPr lang="es-ES" sz="3400" dirty="0" smtClean="0"/>
              <a:t> </a:t>
            </a:r>
          </a:p>
          <a:p>
            <a:pPr>
              <a:buNone/>
            </a:pPr>
            <a:r>
              <a:rPr lang="es-ES" sz="3400" dirty="0" smtClean="0"/>
              <a:t>3.                  </a:t>
            </a:r>
            <a:r>
              <a:rPr lang="es-ES" sz="3400" b="1" dirty="0" smtClean="0"/>
              <a:t>De nitrificación</a:t>
            </a:r>
            <a:r>
              <a:rPr lang="es-ES" sz="3400" dirty="0" smtClean="0"/>
              <a:t>:  Reducción de nitratos no utilizados por las plantas a</a:t>
            </a:r>
          </a:p>
          <a:p>
            <a:pPr>
              <a:buNone/>
            </a:pPr>
            <a:r>
              <a:rPr lang="es-ES" sz="3400" b="1" dirty="0" smtClean="0"/>
              <a:t>                       </a:t>
            </a:r>
            <a:r>
              <a:rPr lang="es-ES" sz="3400" dirty="0" smtClean="0"/>
              <a:t>nitrógeno gaseoso (N2).</a:t>
            </a:r>
          </a:p>
          <a:p>
            <a:pPr>
              <a:buNone/>
            </a:pPr>
            <a:r>
              <a:rPr lang="es-ES" sz="3400" dirty="0" smtClean="0"/>
              <a:t> </a:t>
            </a:r>
          </a:p>
          <a:p>
            <a:pPr>
              <a:buNone/>
            </a:pPr>
            <a:r>
              <a:rPr lang="es-ES" sz="3400" dirty="0" smtClean="0"/>
              <a:t>4.                  </a:t>
            </a:r>
            <a:r>
              <a:rPr lang="es-ES" sz="3400" b="1" dirty="0" smtClean="0"/>
              <a:t>Fijación de Nitrógeno</a:t>
            </a:r>
            <a:r>
              <a:rPr lang="es-ES" sz="3400" dirty="0" smtClean="0"/>
              <a:t>: Combinación química de nitrógeno libre (N2) con</a:t>
            </a:r>
          </a:p>
          <a:p>
            <a:pPr>
              <a:buNone/>
            </a:pPr>
            <a:r>
              <a:rPr lang="es-ES" sz="3400" dirty="0" smtClean="0"/>
              <a:t>                        otros elementos para formar nitrógeno fijado (compuestos conteniendo                                  nitrógeno             </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Gracias </a:t>
            </a:r>
            <a:endParaRPr lang="es-ES" dirty="0"/>
          </a:p>
        </p:txBody>
      </p:sp>
      <p:sp>
        <p:nvSpPr>
          <p:cNvPr id="3" name="2 Marcador de contenido"/>
          <p:cNvSpPr>
            <a:spLocks noGrp="1"/>
          </p:cNvSpPr>
          <p:nvPr>
            <p:ph idx="1"/>
          </p:nvPr>
        </p:nvSpPr>
        <p:spPr/>
        <p:txBody>
          <a:bodyPr/>
          <a:lstStyle/>
          <a:p>
            <a:r>
              <a:rPr lang="es-ES" dirty="0" smtClean="0"/>
              <a:t>Leonardo Ochoa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definición</a:t>
            </a:r>
            <a:endParaRPr lang="es-ES" dirty="0"/>
          </a:p>
        </p:txBody>
      </p:sp>
      <p:sp>
        <p:nvSpPr>
          <p:cNvPr id="3" name="2 Marcador de contenido"/>
          <p:cNvSpPr>
            <a:spLocks noGrp="1"/>
          </p:cNvSpPr>
          <p:nvPr>
            <p:ph idx="1"/>
          </p:nvPr>
        </p:nvSpPr>
        <p:spPr>
          <a:xfrm>
            <a:off x="457200" y="1646237"/>
            <a:ext cx="4829180" cy="4526280"/>
          </a:xfrm>
        </p:spPr>
        <p:txBody>
          <a:bodyPr>
            <a:normAutofit fontScale="62500" lnSpcReduction="20000"/>
          </a:bodyPr>
          <a:lstStyle/>
          <a:p>
            <a:r>
              <a:rPr lang="es-ES" dirty="0" smtClean="0"/>
              <a:t>Se denomina </a:t>
            </a:r>
            <a:r>
              <a:rPr lang="es-ES" b="1" dirty="0" smtClean="0"/>
              <a:t>ciclo biogeoquímico</a:t>
            </a:r>
            <a:r>
              <a:rPr lang="es-ES" dirty="0" smtClean="0"/>
              <a:t> al movimiento de cantidades de </a:t>
            </a:r>
            <a:r>
              <a:rPr lang="es-ES" dirty="0" smtClean="0">
                <a:hlinkClick r:id="rId2" tooltip="Carbono"/>
              </a:rPr>
              <a:t>carbono, nitrógeno</a:t>
            </a:r>
            <a:r>
              <a:rPr lang="es-ES" dirty="0" smtClean="0"/>
              <a:t>, </a:t>
            </a:r>
            <a:r>
              <a:rPr lang="es-ES" dirty="0" smtClean="0">
                <a:hlinkClick r:id="rId3" tooltip="Oxígeno"/>
              </a:rPr>
              <a:t>oxígeno</a:t>
            </a:r>
            <a:r>
              <a:rPr lang="es-ES" dirty="0" smtClean="0"/>
              <a:t>, </a:t>
            </a:r>
            <a:r>
              <a:rPr lang="es-ES" dirty="0" smtClean="0">
                <a:hlinkClick r:id="rId4" tooltip="Hidrógeno"/>
              </a:rPr>
              <a:t>hidrógeno, calcio</a:t>
            </a:r>
            <a:r>
              <a:rPr lang="es-ES" dirty="0" smtClean="0"/>
              <a:t>, </a:t>
            </a:r>
            <a:r>
              <a:rPr lang="es-ES" dirty="0" smtClean="0">
                <a:hlinkClick r:id="rId5" tooltip="Sodio"/>
              </a:rPr>
              <a:t>sodio</a:t>
            </a:r>
            <a:r>
              <a:rPr lang="es-ES" dirty="0" smtClean="0"/>
              <a:t>, </a:t>
            </a:r>
            <a:r>
              <a:rPr lang="es-ES" u="sng" dirty="0" smtClean="0">
                <a:hlinkClick r:id="rId6" tooltip="Azufre"/>
              </a:rPr>
              <a:t>azufre</a:t>
            </a:r>
            <a:r>
              <a:rPr lang="es-ES" dirty="0" smtClean="0"/>
              <a:t>, </a:t>
            </a:r>
            <a:r>
              <a:rPr lang="es-ES" dirty="0" smtClean="0">
                <a:hlinkClick r:id="rId7" tooltip="Fósforo"/>
              </a:rPr>
              <a:t>fósforo</a:t>
            </a:r>
            <a:r>
              <a:rPr lang="es-ES" dirty="0" smtClean="0"/>
              <a:t>, </a:t>
            </a:r>
            <a:r>
              <a:rPr lang="es-ES" dirty="0" smtClean="0">
                <a:hlinkClick r:id="rId8" tooltip="Potasio"/>
              </a:rPr>
              <a:t>potasio</a:t>
            </a:r>
            <a:r>
              <a:rPr lang="es-ES" dirty="0" smtClean="0"/>
              <a:t>, y </a:t>
            </a:r>
            <a:r>
              <a:rPr lang="es-ES" dirty="0" smtClean="0">
                <a:hlinkClick r:id="rId9" tooltip="Elemento químico"/>
              </a:rPr>
              <a:t>otros elementos</a:t>
            </a:r>
            <a:r>
              <a:rPr lang="es-ES" dirty="0" smtClean="0"/>
              <a:t> entre los seres vivos y el ambiente (</a:t>
            </a:r>
            <a:r>
              <a:rPr lang="es-ES" dirty="0" smtClean="0">
                <a:hlinkClick r:id="rId10" tooltip="Atmósfera"/>
              </a:rPr>
              <a:t>atmósfera</a:t>
            </a:r>
            <a:r>
              <a:rPr lang="es-ES" dirty="0" smtClean="0"/>
              <a:t>, biomasa y sistemas acuáticos) mediante una serie de procesos de producción y descomposición. En la </a:t>
            </a:r>
            <a:r>
              <a:rPr lang="es-ES" dirty="0" smtClean="0">
                <a:hlinkClick r:id="rId11" tooltip="Biosfera"/>
              </a:rPr>
              <a:t>biosfera</a:t>
            </a:r>
            <a:r>
              <a:rPr lang="es-ES" dirty="0" smtClean="0"/>
              <a:t> la materia es limitada de manera que su reciclaje es un punto clave en el mantenimiento de la vida en la Tierra; de otro modo, los nutrientes se agotarían y la vida desaparecería.</a:t>
            </a:r>
            <a:endParaRPr lang="es-ES" dirty="0"/>
          </a:p>
        </p:txBody>
      </p:sp>
      <p:pic>
        <p:nvPicPr>
          <p:cNvPr id="4" name="3 Imagen" descr="o_ciclos biogeoquimicos.gif"/>
          <p:cNvPicPr>
            <a:picLocks noChangeAspect="1"/>
          </p:cNvPicPr>
          <p:nvPr/>
        </p:nvPicPr>
        <p:blipFill>
          <a:blip r:embed="rId12"/>
          <a:stretch>
            <a:fillRect/>
          </a:stretch>
        </p:blipFill>
        <p:spPr>
          <a:xfrm>
            <a:off x="5286380" y="2428868"/>
            <a:ext cx="3390898" cy="2857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agua.jpg"/>
          <p:cNvPicPr>
            <a:picLocks noChangeAspect="1"/>
          </p:cNvPicPr>
          <p:nvPr/>
        </p:nvPicPr>
        <p:blipFill>
          <a:blip r:embed="rId2"/>
          <a:stretch>
            <a:fillRect/>
          </a:stretch>
        </p:blipFill>
        <p:spPr>
          <a:xfrm>
            <a:off x="1142976" y="714356"/>
            <a:ext cx="3286148" cy="2714644"/>
          </a:xfrm>
          <a:prstGeom prst="rect">
            <a:avLst/>
          </a:prstGeom>
        </p:spPr>
      </p:pic>
      <p:sp>
        <p:nvSpPr>
          <p:cNvPr id="4" name="3 Título"/>
          <p:cNvSpPr>
            <a:spLocks noGrp="1"/>
          </p:cNvSpPr>
          <p:nvPr>
            <p:ph type="title"/>
          </p:nvPr>
        </p:nvSpPr>
        <p:spPr/>
        <p:txBody>
          <a:bodyPr/>
          <a:lstStyle/>
          <a:p>
            <a:r>
              <a:rPr lang="es-ES" dirty="0" smtClean="0"/>
              <a:t>Ciclo del agua </a:t>
            </a:r>
            <a:endParaRPr lang="es-ES" dirty="0"/>
          </a:p>
        </p:txBody>
      </p:sp>
      <p:sp>
        <p:nvSpPr>
          <p:cNvPr id="5" name="4 Marcador de texto"/>
          <p:cNvSpPr>
            <a:spLocks noGrp="1"/>
          </p:cNvSpPr>
          <p:nvPr>
            <p:ph type="body" idx="1"/>
          </p:nvPr>
        </p:nvSpPr>
        <p:spPr/>
        <p:txBody>
          <a:bodyPr/>
          <a:lstStyle/>
          <a:p>
            <a:r>
              <a:rPr lang="es-ES" dirty="0" smtClean="0"/>
              <a:t>Ciclo hidrológico </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Que es?</a:t>
            </a:r>
            <a:endParaRPr lang="es-ES" dirty="0"/>
          </a:p>
        </p:txBody>
      </p:sp>
      <p:sp>
        <p:nvSpPr>
          <p:cNvPr id="3" name="2 Marcador de contenido"/>
          <p:cNvSpPr>
            <a:spLocks noGrp="1"/>
          </p:cNvSpPr>
          <p:nvPr>
            <p:ph idx="1"/>
          </p:nvPr>
        </p:nvSpPr>
        <p:spPr>
          <a:xfrm>
            <a:off x="457200" y="1500174"/>
            <a:ext cx="8229600" cy="5072097"/>
          </a:xfrm>
        </p:spPr>
        <p:txBody>
          <a:bodyPr>
            <a:normAutofit fontScale="70000" lnSpcReduction="20000"/>
          </a:bodyPr>
          <a:lstStyle/>
          <a:p>
            <a:r>
              <a:rPr lang="es-ES" dirty="0" smtClean="0"/>
              <a:t>El ciclo hidrológico comienza con la evaporación del agua desde la superficie del océano. A medida que se eleva, el </a:t>
            </a:r>
            <a:r>
              <a:rPr lang="es-ES" dirty="0" smtClean="0">
                <a:hlinkClick r:id="rId2" tooltip="Aire"/>
              </a:rPr>
              <a:t>aire</a:t>
            </a:r>
            <a:r>
              <a:rPr lang="es-ES" dirty="0" smtClean="0"/>
              <a:t> humedecido se enfría y el vapor se transforma en agua: es la condensación. Las gotas se juntan y forman una nube. Luego, caen por su propio peso: es la </a:t>
            </a:r>
            <a:r>
              <a:rPr lang="es-ES" dirty="0" smtClean="0">
                <a:hlinkClick r:id="rId3" tooltip="Precipitación (meteorología)"/>
              </a:rPr>
              <a:t>precipitación</a:t>
            </a:r>
            <a:r>
              <a:rPr lang="es-ES" dirty="0" smtClean="0"/>
              <a:t>. Si en la atmósfera hace mucho frío, el agua cae como nieve o granizo. Si es más cálida, caerán gotas de lluvia.</a:t>
            </a:r>
          </a:p>
          <a:p>
            <a:r>
              <a:rPr lang="es-ES" dirty="0" smtClean="0"/>
              <a:t>Una parte del agua que llega a la superficie terrestre será aprovechada por los </a:t>
            </a:r>
            <a:r>
              <a:rPr lang="es-ES" dirty="0" smtClean="0">
                <a:hlinkClick r:id="rId4" tooltip="Ser vivo"/>
              </a:rPr>
              <a:t>seres vivos</a:t>
            </a:r>
            <a:r>
              <a:rPr lang="es-ES" dirty="0" smtClean="0"/>
              <a:t>; otra escurrirá por el terreno hasta llegar a un río, un </a:t>
            </a:r>
            <a:r>
              <a:rPr lang="es-ES" dirty="0" smtClean="0">
                <a:hlinkClick r:id="rId5" tooltip="Lago"/>
              </a:rPr>
              <a:t>lago</a:t>
            </a:r>
            <a:r>
              <a:rPr lang="es-ES" dirty="0" smtClean="0"/>
              <a:t> o el océano. A este fenómeno se le conoce como </a:t>
            </a:r>
            <a:r>
              <a:rPr lang="es-ES" dirty="0" smtClean="0">
                <a:hlinkClick r:id="rId6" tooltip="Escorrentía"/>
              </a:rPr>
              <a:t>escorrentía</a:t>
            </a:r>
            <a:r>
              <a:rPr lang="es-ES" dirty="0" smtClean="0"/>
              <a:t>. Otro porcentaje del agua se filtrará a través del suelo, formando capas de agua subterránea, conocidas como </a:t>
            </a:r>
            <a:r>
              <a:rPr lang="es-ES" dirty="0" smtClean="0">
                <a:hlinkClick r:id="rId7" tooltip="Acuífero"/>
              </a:rPr>
              <a:t>acuíferos</a:t>
            </a:r>
            <a:r>
              <a:rPr lang="es-ES" dirty="0" smtClean="0"/>
              <a:t>. Este proceso es la </a:t>
            </a:r>
            <a:r>
              <a:rPr lang="es-ES" dirty="0" smtClean="0">
                <a:hlinkClick r:id="rId8" tooltip="Percolación"/>
              </a:rPr>
              <a:t>percolación</a:t>
            </a:r>
            <a:r>
              <a:rPr lang="es-ES" dirty="0" smtClean="0"/>
              <a:t>. Tarde o temprano, toda esta agua volverá nuevamente a la atmósfera, debido principalmente a la evaporación.</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Fases del agua</a:t>
            </a:r>
            <a:endParaRPr lang="es-ES" dirty="0"/>
          </a:p>
        </p:txBody>
      </p:sp>
      <p:sp>
        <p:nvSpPr>
          <p:cNvPr id="3" name="2 Marcador de contenido"/>
          <p:cNvSpPr>
            <a:spLocks noGrp="1"/>
          </p:cNvSpPr>
          <p:nvPr>
            <p:ph idx="1"/>
          </p:nvPr>
        </p:nvSpPr>
        <p:spPr>
          <a:xfrm>
            <a:off x="457200" y="1646237"/>
            <a:ext cx="8229600" cy="3711590"/>
          </a:xfrm>
        </p:spPr>
        <p:txBody>
          <a:bodyPr>
            <a:noAutofit/>
          </a:bodyPr>
          <a:lstStyle/>
          <a:p>
            <a:r>
              <a:rPr lang="es-ES" sz="1000" dirty="0" smtClean="0"/>
              <a:t>Los principales procesos implicados en el ciclo del agua son:</a:t>
            </a:r>
          </a:p>
          <a:p>
            <a:r>
              <a:rPr lang="es-ES" sz="1000" dirty="0" smtClean="0"/>
              <a:t>1º </a:t>
            </a:r>
            <a:r>
              <a:rPr lang="es-ES" sz="1000" dirty="0" smtClean="0">
                <a:hlinkClick r:id="rId2" tooltip="Evaporación (hidrología)"/>
              </a:rPr>
              <a:t>Evaporación</a:t>
            </a:r>
            <a:r>
              <a:rPr lang="es-ES" sz="1000" dirty="0" smtClean="0"/>
              <a:t>: El agua se evapora en la superficie oceánica, sobre la superficie terrestre y también por los organismos, en el fenómeno de la </a:t>
            </a:r>
            <a:r>
              <a:rPr lang="es-ES" sz="1000" dirty="0" smtClean="0">
                <a:hlinkClick r:id="rId3" tooltip="Transpiración"/>
              </a:rPr>
              <a:t>transpiración</a:t>
            </a:r>
            <a:r>
              <a:rPr lang="es-ES" sz="1000" dirty="0" smtClean="0"/>
              <a:t> en </a:t>
            </a:r>
            <a:r>
              <a:rPr lang="es-ES" sz="1000" dirty="0" smtClean="0">
                <a:hlinkClick r:id="rId4" tooltip="Plantae"/>
              </a:rPr>
              <a:t>plantas</a:t>
            </a:r>
            <a:r>
              <a:rPr lang="es-ES" sz="1000" dirty="0" smtClean="0"/>
              <a:t> y </a:t>
            </a:r>
            <a:r>
              <a:rPr lang="es-ES" sz="1000" dirty="0" smtClean="0">
                <a:hlinkClick r:id="rId5" tooltip="Sudor"/>
              </a:rPr>
              <a:t>sudoración en</a:t>
            </a:r>
            <a:r>
              <a:rPr lang="es-ES" sz="1000" dirty="0" smtClean="0"/>
              <a:t> </a:t>
            </a:r>
            <a:r>
              <a:rPr lang="es-ES" sz="1000" dirty="0" smtClean="0">
                <a:hlinkClick r:id="rId6" tooltip="Animalia"/>
              </a:rPr>
              <a:t>animales</a:t>
            </a:r>
            <a:r>
              <a:rPr lang="es-ES" sz="1000" dirty="0" smtClean="0"/>
              <a:t>. Los seres vivos, especialmente las plantas, contribuyen con un 10% al agua que se incorpora a la atmósfera. En el mismo capítulo podemos situar la </a:t>
            </a:r>
            <a:r>
              <a:rPr lang="es-ES" sz="1000" dirty="0" smtClean="0">
                <a:hlinkClick r:id="rId7" tooltip="Sublimación"/>
              </a:rPr>
              <a:t>sublimación</a:t>
            </a:r>
            <a:r>
              <a:rPr lang="es-ES" sz="1000" dirty="0" smtClean="0"/>
              <a:t>, cuantitativamente muy poco importante, que ocurre en la superficie helada de los glaciares o la </a:t>
            </a:r>
            <a:r>
              <a:rPr lang="es-ES" sz="1000" dirty="0" smtClean="0">
                <a:hlinkClick r:id="rId8" tooltip="Banquisa"/>
              </a:rPr>
              <a:t>banquisa</a:t>
            </a:r>
            <a:r>
              <a:rPr lang="es-ES" sz="1000" dirty="0" smtClean="0"/>
              <a:t>.</a:t>
            </a:r>
          </a:p>
          <a:p>
            <a:r>
              <a:rPr lang="es-ES" sz="1000" dirty="0" smtClean="0"/>
              <a:t>2º </a:t>
            </a:r>
            <a:r>
              <a:rPr lang="es-ES" sz="1000" dirty="0" smtClean="0">
                <a:hlinkClick r:id="rId9" tooltip="Condensación (física)"/>
              </a:rPr>
              <a:t>Condensación</a:t>
            </a:r>
            <a:r>
              <a:rPr lang="es-ES" sz="1000" dirty="0" smtClean="0"/>
              <a:t>: El agua en forma de vapor sube y se condensa formando las </a:t>
            </a:r>
            <a:r>
              <a:rPr lang="es-ES" sz="1000" dirty="0" smtClean="0">
                <a:hlinkClick r:id="rId10" tooltip="Nubes"/>
              </a:rPr>
              <a:t>nubes</a:t>
            </a:r>
            <a:r>
              <a:rPr lang="es-ES" sz="1000" dirty="0" smtClean="0"/>
              <a:t>, constituidas por agua en pequeñas gotas.</a:t>
            </a:r>
          </a:p>
          <a:p>
            <a:r>
              <a:rPr lang="es-ES" sz="1000" dirty="0" smtClean="0"/>
              <a:t>3º </a:t>
            </a:r>
            <a:r>
              <a:rPr lang="es-ES" sz="1000" dirty="0" smtClean="0">
                <a:hlinkClick r:id="rId11" tooltip="Precipitación (meteorología)"/>
              </a:rPr>
              <a:t>Precipitación</a:t>
            </a:r>
            <a:r>
              <a:rPr lang="es-ES" sz="1000" dirty="0" smtClean="0"/>
              <a:t>: Se produce cuando las gotas de agua que forman las nubes se enfrían acelerándose la condensación y uniéndose las gotitas de agua para formar gotas mayores que terminan por precipitarse a la superficie terrestre en razón a su mayor peso. La precipitación puede ser sólida (nieve o granizo) o líquida (lluvia).</a:t>
            </a:r>
          </a:p>
          <a:p>
            <a:r>
              <a:rPr lang="es-ES" sz="1000" dirty="0" smtClean="0"/>
              <a:t>4º </a:t>
            </a:r>
            <a:r>
              <a:rPr lang="es-ES" sz="1000" dirty="0" smtClean="0">
                <a:hlinkClick r:id="rId12" tooltip="Percolación"/>
              </a:rPr>
              <a:t>Infiltración</a:t>
            </a:r>
            <a:r>
              <a:rPr lang="es-ES" sz="1000" dirty="0" smtClean="0"/>
              <a:t>: Ocurre cuando el agua que alcanza el suelo, penetra a través de sus </a:t>
            </a:r>
            <a:r>
              <a:rPr lang="es-ES" sz="1000" dirty="0" smtClean="0">
                <a:hlinkClick r:id="rId13" tooltip="Porosidad del suelo"/>
              </a:rPr>
              <a:t>poros</a:t>
            </a:r>
            <a:r>
              <a:rPr lang="es-ES" sz="1000" dirty="0" smtClean="0"/>
              <a:t> y pasa a ser subterránea. La proporción de agua que se infiltra y la que circula en superficie (escorrentía) depende de la </a:t>
            </a:r>
            <a:r>
              <a:rPr lang="es-ES" sz="1000" dirty="0" smtClean="0">
                <a:hlinkClick r:id="rId14" tooltip="Permeabilidad"/>
              </a:rPr>
              <a:t>permeabilidad</a:t>
            </a:r>
            <a:r>
              <a:rPr lang="es-ES" sz="1000" dirty="0" smtClean="0"/>
              <a:t> del </a:t>
            </a:r>
            <a:r>
              <a:rPr lang="es-ES" sz="1000" dirty="0" smtClean="0">
                <a:hlinkClick r:id="rId15" tooltip="Sustrato (ecología)"/>
              </a:rPr>
              <a:t>sustrato</a:t>
            </a:r>
            <a:r>
              <a:rPr lang="es-ES" sz="1000" dirty="0" smtClean="0"/>
              <a:t>, de la pendiente y de </a:t>
            </a:r>
            <a:r>
              <a:rPr lang="es-ES" sz="1000" dirty="0" smtClean="0">
                <a:hlinkClick r:id="rId16" tooltip="Cobertura vegetal (aún no redactado)"/>
              </a:rPr>
              <a:t>la cobertura vegetal</a:t>
            </a:r>
            <a:r>
              <a:rPr lang="es-ES" sz="1000" dirty="0" smtClean="0"/>
              <a:t>. Parte del agua infiltrada vuelve a la atmósfera por evaporación o, más aún, por la transpiración de las plantas, que la extraen con raíces más o menos extensas y profundas. Otra parte se incorpora a los acuíferos, niveles que contienen agua estancada o circulante. Parte del agua subterránea alcanza la superficie allí donde los acuíferos, por las circunstancias topográficas, intersecan (es decir, cortan) la superficie del terreno.</a:t>
            </a:r>
          </a:p>
          <a:p>
            <a:r>
              <a:rPr lang="es-ES" sz="1000" dirty="0" smtClean="0"/>
              <a:t>5º </a:t>
            </a:r>
            <a:r>
              <a:rPr lang="es-ES" sz="1000" dirty="0" smtClean="0">
                <a:hlinkClick r:id="rId17" tooltip="Escorrentía"/>
              </a:rPr>
              <a:t>Escorrentía</a:t>
            </a:r>
            <a:r>
              <a:rPr lang="es-ES" sz="1000" dirty="0" smtClean="0"/>
              <a:t>: Este término se refiere a los diversos medios por los que el agua líquida se desliza cuesta abajo por la superficie del terreno. En los climas no excepcionalmente secos, incluidos la mayoría de los llamados </a:t>
            </a:r>
            <a:r>
              <a:rPr lang="es-ES" sz="1000" dirty="0" smtClean="0">
                <a:hlinkClick r:id="rId18" tooltip="Clima desértico"/>
              </a:rPr>
              <a:t>desérticos</a:t>
            </a:r>
            <a:r>
              <a:rPr lang="es-ES" sz="1000" dirty="0" smtClean="0"/>
              <a:t>, la escorrentía es el principal agente</a:t>
            </a:r>
            <a:r>
              <a:rPr lang="es-ES" sz="1000" dirty="0" smtClean="0">
                <a:hlinkClick r:id="rId19" tooltip="Erosión"/>
              </a:rPr>
              <a:t> geológico de erosión</a:t>
            </a:r>
            <a:r>
              <a:rPr lang="es-ES" sz="1000" dirty="0" smtClean="0"/>
              <a:t> y de transporte de </a:t>
            </a:r>
            <a:r>
              <a:rPr lang="es-ES" sz="1000" dirty="0" smtClean="0">
                <a:hlinkClick r:id="rId20" tooltip="Sedimento"/>
              </a:rPr>
              <a:t>sedimentos</a:t>
            </a:r>
            <a:r>
              <a:rPr lang="es-ES" sz="1000" dirty="0" smtClean="0"/>
              <a:t>.</a:t>
            </a:r>
          </a:p>
          <a:p>
            <a:r>
              <a:rPr lang="es-ES" sz="1000" dirty="0" smtClean="0"/>
              <a:t>6º </a:t>
            </a:r>
            <a:r>
              <a:rPr lang="es-ES" sz="1000" dirty="0" smtClean="0">
                <a:hlinkClick r:id="rId21" tooltip="Agua subterránea"/>
              </a:rPr>
              <a:t>Circulación subterránea</a:t>
            </a:r>
            <a:r>
              <a:rPr lang="es-ES" sz="1000" dirty="0" smtClean="0"/>
              <a:t>: Se produce a favor de la </a:t>
            </a:r>
            <a:r>
              <a:rPr lang="es-ES" sz="1000" dirty="0" smtClean="0">
                <a:hlinkClick r:id="rId22" tooltip="Gravedad"/>
              </a:rPr>
              <a:t>gravedad</a:t>
            </a:r>
            <a:r>
              <a:rPr lang="es-ES" sz="1000" dirty="0" smtClean="0"/>
              <a:t>, como la escorrentía superficial, de la que se puede considerar una versión. Se presenta en dos modalidades:</a:t>
            </a:r>
          </a:p>
          <a:p>
            <a:r>
              <a:rPr lang="es-ES" sz="1000" dirty="0" smtClean="0"/>
              <a:t>Primero, la que se da en la zona vadosa, especialmente en rocas </a:t>
            </a:r>
            <a:r>
              <a:rPr lang="es-ES" sz="1000" dirty="0" smtClean="0">
                <a:hlinkClick r:id="rId23" tooltip="Karst"/>
              </a:rPr>
              <a:t>certificadas</a:t>
            </a:r>
            <a:r>
              <a:rPr lang="es-ES" sz="1000" dirty="0" smtClean="0"/>
              <a:t>, como son a menudo las </a:t>
            </a:r>
            <a:r>
              <a:rPr lang="es-ES" sz="1000" dirty="0" smtClean="0">
                <a:hlinkClick r:id="rId24" tooltip="Caliza"/>
              </a:rPr>
              <a:t>calizas</a:t>
            </a:r>
            <a:r>
              <a:rPr lang="es-ES" sz="1000" dirty="0" smtClean="0"/>
              <a:t>, y es una circulación siempre pendiente abajo.</a:t>
            </a:r>
          </a:p>
          <a:p>
            <a:r>
              <a:rPr lang="es-ES" sz="1000" dirty="0" smtClean="0"/>
              <a:t>Segundo, la que ocurre en los acuíferos en forma de agua intersticial que llena los poros de una roca </a:t>
            </a:r>
            <a:r>
              <a:rPr lang="es-ES" sz="1000" dirty="0" smtClean="0">
                <a:hlinkClick r:id="rId25" tooltip="Permeable"/>
              </a:rPr>
              <a:t>permeable</a:t>
            </a:r>
            <a:r>
              <a:rPr lang="es-ES" sz="1000" dirty="0" smtClean="0"/>
              <a:t>, de la cual puede incluso remontar por fenómenos en los que intervienen la </a:t>
            </a:r>
            <a:r>
              <a:rPr lang="es-ES" sz="1000" dirty="0" smtClean="0">
                <a:hlinkClick r:id="rId26" tooltip="Presión"/>
              </a:rPr>
              <a:t>presión</a:t>
            </a:r>
            <a:r>
              <a:rPr lang="es-ES" sz="1000" dirty="0" smtClean="0"/>
              <a:t> y la </a:t>
            </a:r>
            <a:r>
              <a:rPr lang="es-ES" sz="1000" dirty="0" smtClean="0">
                <a:hlinkClick r:id="rId27" tooltip="Capilaridad"/>
              </a:rPr>
              <a:t>capilaridad</a:t>
            </a:r>
            <a:r>
              <a:rPr lang="es-ES" sz="1000" dirty="0" smtClean="0"/>
              <a:t>.</a:t>
            </a:r>
          </a:p>
          <a:p>
            <a:r>
              <a:rPr lang="es-ES" sz="1000" dirty="0" smtClean="0"/>
              <a:t>7º </a:t>
            </a:r>
            <a:r>
              <a:rPr lang="es-ES" sz="1000" dirty="0" smtClean="0">
                <a:hlinkClick r:id="rId28" tooltip="Fusión (cambio de estado)"/>
              </a:rPr>
              <a:t>Fusión</a:t>
            </a:r>
            <a:r>
              <a:rPr lang="es-ES" sz="1000" dirty="0" smtClean="0"/>
              <a:t>: Este cambio de estado se produce cuando la nieve pasa a estado líquido al producirse el deshielo.</a:t>
            </a:r>
          </a:p>
          <a:p>
            <a:r>
              <a:rPr lang="es-ES" sz="1000" dirty="0" smtClean="0"/>
              <a:t>8º </a:t>
            </a:r>
            <a:r>
              <a:rPr lang="es-ES" sz="1000" dirty="0" smtClean="0">
                <a:hlinkClick r:id="rId29" tooltip="Solidificación"/>
              </a:rPr>
              <a:t>Solidificación</a:t>
            </a:r>
            <a:r>
              <a:rPr lang="es-ES" sz="1000" dirty="0" smtClean="0"/>
              <a:t>: Al disminuir la </a:t>
            </a:r>
            <a:r>
              <a:rPr lang="es-ES" sz="1000" dirty="0" smtClean="0">
                <a:hlinkClick r:id="rId30" tooltip="Temperatura"/>
              </a:rPr>
              <a:t>temperatura</a:t>
            </a:r>
            <a:r>
              <a:rPr lang="es-ES" sz="1000" dirty="0" smtClean="0"/>
              <a:t> en el interior de una nube por debajo de 0° C, el vapor de agua o el agua misma se congelan, precipitándose en forma de nieve o granizo, siendo la principal diferencia entre los dos conceptos que en el caso de la nieve se trata de una solidificación del agua de la nube que se presenta por lo general a baja altura. </a:t>
            </a:r>
          </a:p>
          <a:p>
            <a:endParaRPr lang="es-E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Ciclo del carbono</a:t>
            </a:r>
            <a:endParaRPr lang="es-ES" dirty="0"/>
          </a:p>
        </p:txBody>
      </p:sp>
      <p:pic>
        <p:nvPicPr>
          <p:cNvPr id="6" name="5 Imagen" descr="Carbon_cycle-cute_diagram-espanol.svg.png"/>
          <p:cNvPicPr>
            <a:picLocks noChangeAspect="1"/>
          </p:cNvPicPr>
          <p:nvPr/>
        </p:nvPicPr>
        <p:blipFill>
          <a:blip r:embed="rId2"/>
          <a:stretch>
            <a:fillRect/>
          </a:stretch>
        </p:blipFill>
        <p:spPr>
          <a:xfrm>
            <a:off x="1285852" y="3286124"/>
            <a:ext cx="4286250" cy="3314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Que es?</a:t>
            </a:r>
            <a:endParaRPr lang="es-ES" dirty="0"/>
          </a:p>
        </p:txBody>
      </p:sp>
      <p:sp>
        <p:nvSpPr>
          <p:cNvPr id="5" name="4 Marcador de contenido"/>
          <p:cNvSpPr>
            <a:spLocks noGrp="1"/>
          </p:cNvSpPr>
          <p:nvPr>
            <p:ph idx="1"/>
          </p:nvPr>
        </p:nvSpPr>
        <p:spPr/>
        <p:txBody>
          <a:bodyPr>
            <a:normAutofit fontScale="47500" lnSpcReduction="20000"/>
          </a:bodyPr>
          <a:lstStyle/>
          <a:p>
            <a:r>
              <a:rPr lang="es-ES" dirty="0" smtClean="0"/>
              <a:t>El </a:t>
            </a:r>
            <a:r>
              <a:rPr lang="es-ES" b="1" dirty="0" smtClean="0"/>
              <a:t>ciclo del carbono</a:t>
            </a:r>
            <a:r>
              <a:rPr lang="es-ES" dirty="0" smtClean="0"/>
              <a:t> son las transformaciones químicas de compuestos que contienen </a:t>
            </a:r>
            <a:r>
              <a:rPr lang="es-ES" dirty="0" smtClean="0">
                <a:hlinkClick r:id="rId2" tooltip="Carbono"/>
              </a:rPr>
              <a:t>carbono</a:t>
            </a:r>
            <a:r>
              <a:rPr lang="es-ES" dirty="0" smtClean="0"/>
              <a:t> en los intercambios entre </a:t>
            </a:r>
            <a:r>
              <a:rPr lang="es-ES" dirty="0" smtClean="0">
                <a:hlinkClick r:id="rId3" tooltip="Biosfera"/>
              </a:rPr>
              <a:t>biosfera</a:t>
            </a:r>
            <a:r>
              <a:rPr lang="es-ES" dirty="0" smtClean="0"/>
              <a:t>, </a:t>
            </a:r>
            <a:r>
              <a:rPr lang="es-ES" dirty="0" smtClean="0">
                <a:hlinkClick r:id="rId4" tooltip="Atmósfera"/>
              </a:rPr>
              <a:t>atmósfera</a:t>
            </a:r>
            <a:r>
              <a:rPr lang="es-ES" dirty="0" smtClean="0"/>
              <a:t>, </a:t>
            </a:r>
            <a:r>
              <a:rPr lang="es-ES" dirty="0" smtClean="0">
                <a:hlinkClick r:id="rId5" tooltip="Hidrosfera"/>
              </a:rPr>
              <a:t>hidrosfera</a:t>
            </a:r>
            <a:r>
              <a:rPr lang="es-ES" dirty="0" smtClean="0"/>
              <a:t> </a:t>
            </a:r>
            <a:r>
              <a:rPr lang="es-ES" dirty="0" err="1" smtClean="0"/>
              <a:t>y</a:t>
            </a:r>
            <a:r>
              <a:rPr lang="es-ES" dirty="0" err="1" smtClean="0">
                <a:hlinkClick r:id="rId6" tooltip="Litosfera"/>
              </a:rPr>
              <a:t>litosfera</a:t>
            </a:r>
            <a:r>
              <a:rPr lang="es-ES" dirty="0" smtClean="0"/>
              <a:t>. Es un ciclo de gran importancia para la supervivencia de los seres vivos en nuestro planeta, debido a que de él depende la producción de materia orgánica que es el alimento básico y fundamental de todo ser vivo.</a:t>
            </a:r>
          </a:p>
          <a:p>
            <a:r>
              <a:rPr lang="es-ES" dirty="0" smtClean="0"/>
              <a:t>El carbono es un componente esencial para los vegetales y animales. Interviene en la </a:t>
            </a:r>
            <a:r>
              <a:rPr lang="es-ES" dirty="0" smtClean="0">
                <a:hlinkClick r:id="rId7" tooltip="Fotosíntesis"/>
              </a:rPr>
              <a:t>fotosíntesis</a:t>
            </a:r>
            <a:r>
              <a:rPr lang="es-ES" dirty="0" smtClean="0"/>
              <a:t> bajo la forma de CO</a:t>
            </a:r>
            <a:r>
              <a:rPr lang="es-ES" baseline="-25000" dirty="0" smtClean="0"/>
              <a:t>2</a:t>
            </a:r>
            <a:r>
              <a:rPr lang="es-ES" dirty="0" smtClean="0"/>
              <a:t> (</a:t>
            </a:r>
            <a:r>
              <a:rPr lang="es-ES" dirty="0" smtClean="0">
                <a:hlinkClick r:id="rId8" tooltip="Dióxido de carbono"/>
              </a:rPr>
              <a:t>dióxido de carbono</a:t>
            </a:r>
            <a:r>
              <a:rPr lang="es-ES" dirty="0" smtClean="0"/>
              <a:t>) o de </a:t>
            </a:r>
            <a:r>
              <a:rPr lang="es-ES" dirty="0" smtClean="0">
                <a:hlinkClick r:id="rId9" tooltip="Hidrógeno"/>
              </a:rPr>
              <a:t>H</a:t>
            </a:r>
            <a:r>
              <a:rPr lang="es-ES" baseline="-25000" dirty="0" smtClean="0"/>
              <a:t>2</a:t>
            </a:r>
            <a:r>
              <a:rPr lang="es-ES" dirty="0" smtClean="0">
                <a:hlinkClick r:id="rId2" tooltip="Carbono"/>
              </a:rPr>
              <a:t>C</a:t>
            </a:r>
            <a:r>
              <a:rPr lang="es-ES" dirty="0" smtClean="0">
                <a:hlinkClick r:id="rId10" tooltip="Oxígeno"/>
              </a:rPr>
              <a:t>O</a:t>
            </a:r>
            <a:r>
              <a:rPr lang="es-ES" baseline="-25000" dirty="0" smtClean="0"/>
              <a:t>3</a:t>
            </a:r>
            <a:r>
              <a:rPr lang="es-ES" dirty="0" smtClean="0"/>
              <a:t>(</a:t>
            </a:r>
            <a:r>
              <a:rPr lang="es-ES" dirty="0" smtClean="0">
                <a:hlinkClick r:id="rId11" tooltip="Ácido carbónico"/>
              </a:rPr>
              <a:t>ácido carbónico</a:t>
            </a:r>
            <a:r>
              <a:rPr lang="es-ES" dirty="0" smtClean="0"/>
              <a:t>), tal como se encuentran en la atmósfera. Forma parte de compuestos como: </a:t>
            </a:r>
            <a:r>
              <a:rPr lang="es-ES" dirty="0" err="1" smtClean="0"/>
              <a:t>la</a:t>
            </a:r>
            <a:r>
              <a:rPr lang="es-ES" dirty="0" err="1" smtClean="0">
                <a:hlinkClick r:id="rId12" tooltip="Glucosa"/>
              </a:rPr>
              <a:t>glucosa</a:t>
            </a:r>
            <a:r>
              <a:rPr lang="es-ES" dirty="0" smtClean="0"/>
              <a:t>, carbohidrato fundamental para la realización de procesos como la respiración y la alimentación de los seres vivos, y del cual se derivan sucesivamente la mayoría de los demás alimentos.</a:t>
            </a:r>
          </a:p>
          <a:p>
            <a:r>
              <a:rPr lang="es-ES" dirty="0" smtClean="0"/>
              <a:t>La reserva fundamental de carbono, en moléculas de CO</a:t>
            </a:r>
            <a:r>
              <a:rPr lang="es-ES" baseline="-25000" dirty="0" smtClean="0"/>
              <a:t>2</a:t>
            </a:r>
            <a:r>
              <a:rPr lang="es-ES" dirty="0" smtClean="0"/>
              <a:t> que los seres vivos puedan asimilar, es </a:t>
            </a:r>
            <a:r>
              <a:rPr lang="es-ES" dirty="0" smtClean="0">
                <a:hlinkClick r:id="rId4" tooltip="Atmósfera"/>
              </a:rPr>
              <a:t>la atmósfera</a:t>
            </a:r>
            <a:r>
              <a:rPr lang="es-ES" dirty="0" smtClean="0"/>
              <a:t> y la </a:t>
            </a:r>
            <a:r>
              <a:rPr lang="es-ES" dirty="0" smtClean="0">
                <a:hlinkClick r:id="rId5" tooltip="Hidrosfera"/>
              </a:rPr>
              <a:t>hidrosfera</a:t>
            </a:r>
            <a:r>
              <a:rPr lang="es-ES" dirty="0" smtClean="0"/>
              <a:t>. Este gas está en la atmósfera en una concentración de más del 0,03% y cada año aproximadamente un 5% de estas reservas de CO</a:t>
            </a:r>
            <a:r>
              <a:rPr lang="es-ES" baseline="-25000" dirty="0" smtClean="0"/>
              <a:t>2</a:t>
            </a:r>
            <a:r>
              <a:rPr lang="es-ES" dirty="0" smtClean="0"/>
              <a:t> se consumen en los procesos de </a:t>
            </a:r>
            <a:r>
              <a:rPr lang="es-ES" dirty="0" smtClean="0">
                <a:hlinkClick r:id="rId7" tooltip="Fotosíntesis"/>
              </a:rPr>
              <a:t>fotosíntesis</a:t>
            </a:r>
            <a:r>
              <a:rPr lang="es-ES" dirty="0" smtClean="0"/>
              <a:t>, es decir que todo el anhídrido carbónico se renueva en la atmósfera cada 21 años.</a:t>
            </a:r>
          </a:p>
          <a:p>
            <a:r>
              <a:rPr lang="es-ES" dirty="0" smtClean="0"/>
              <a:t>La vuelta de CO</a:t>
            </a:r>
            <a:r>
              <a:rPr lang="es-ES" baseline="-25000" dirty="0" smtClean="0"/>
              <a:t>2</a:t>
            </a:r>
            <a:r>
              <a:rPr lang="es-ES" dirty="0" smtClean="0"/>
              <a:t> a la atmósfera se hace cuando en la </a:t>
            </a:r>
            <a:r>
              <a:rPr lang="es-ES" dirty="0" smtClean="0">
                <a:hlinkClick r:id="rId13" tooltip="Respiración"/>
              </a:rPr>
              <a:t>respiración</a:t>
            </a:r>
            <a:r>
              <a:rPr lang="es-ES" dirty="0" smtClean="0"/>
              <a:t>, los seres vivos </a:t>
            </a:r>
            <a:r>
              <a:rPr lang="es-ES" dirty="0" smtClean="0">
                <a:hlinkClick r:id="rId14" tooltip="Oxidación"/>
              </a:rPr>
              <a:t>oxidan</a:t>
            </a:r>
            <a:r>
              <a:rPr lang="es-ES" dirty="0" smtClean="0"/>
              <a:t> los </a:t>
            </a:r>
            <a:r>
              <a:rPr lang="es-ES" dirty="0" smtClean="0">
                <a:hlinkClick r:id="rId15" tooltip="Alimento"/>
              </a:rPr>
              <a:t>alimentos</a:t>
            </a:r>
            <a:r>
              <a:rPr lang="es-ES" dirty="0" smtClean="0"/>
              <a:t> produciendo CO</a:t>
            </a:r>
            <a:r>
              <a:rPr lang="es-ES" baseline="-25000" dirty="0" smtClean="0"/>
              <a:t>2</a:t>
            </a:r>
            <a:r>
              <a:rPr lang="es-ES" dirty="0" smtClean="0"/>
              <a:t>. En el conjunto de la </a:t>
            </a:r>
            <a:r>
              <a:rPr lang="es-ES" dirty="0" smtClean="0">
                <a:hlinkClick r:id="rId3" tooltip="Biosfera"/>
              </a:rPr>
              <a:t>biosfera</a:t>
            </a:r>
            <a:r>
              <a:rPr lang="es-ES" dirty="0" smtClean="0"/>
              <a:t> la mayor parte de la respiración la hacen las raíces de las </a:t>
            </a:r>
            <a:r>
              <a:rPr lang="es-ES" dirty="0" smtClean="0">
                <a:hlinkClick r:id="rId16" tooltip="Planta"/>
              </a:rPr>
              <a:t>plantas</a:t>
            </a:r>
            <a:r>
              <a:rPr lang="es-ES" dirty="0" smtClean="0"/>
              <a:t> y los organismos del suelo y no, como podría parecer, los animales más visibles.</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 de ciclos</a:t>
            </a:r>
            <a:endParaRPr lang="es-ES" dirty="0"/>
          </a:p>
        </p:txBody>
      </p:sp>
      <p:sp>
        <p:nvSpPr>
          <p:cNvPr id="3" name="2 Marcador de contenido"/>
          <p:cNvSpPr>
            <a:spLocks noGrp="1"/>
          </p:cNvSpPr>
          <p:nvPr>
            <p:ph idx="1"/>
          </p:nvPr>
        </p:nvSpPr>
        <p:spPr/>
        <p:txBody>
          <a:bodyPr>
            <a:normAutofit fontScale="55000" lnSpcReduction="20000"/>
          </a:bodyPr>
          <a:lstStyle/>
          <a:p>
            <a:r>
              <a:rPr lang="es-ES" b="1" dirty="0" smtClean="0">
                <a:solidFill>
                  <a:srgbClr val="FFFF00"/>
                </a:solidFill>
              </a:rPr>
              <a:t>Ciclo biológico</a:t>
            </a:r>
          </a:p>
          <a:p>
            <a:pPr>
              <a:buNone/>
            </a:pPr>
            <a:r>
              <a:rPr lang="es-ES" dirty="0" smtClean="0"/>
              <a:t>     Comprende los intercambios de carbono (</a:t>
            </a:r>
            <a:r>
              <a:rPr lang="es-ES" dirty="0" smtClean="0">
                <a:hlinkClick r:id="rId2" tooltip="Dióxido de carbono"/>
              </a:rPr>
              <a:t>CO</a:t>
            </a:r>
            <a:r>
              <a:rPr lang="es-ES" baseline="-25000" dirty="0" smtClean="0">
                <a:hlinkClick r:id="rId2" tooltip="Dióxido de carbono"/>
              </a:rPr>
              <a:t>2</a:t>
            </a:r>
            <a:r>
              <a:rPr lang="es-ES" dirty="0" smtClean="0"/>
              <a:t>) entre los </a:t>
            </a:r>
            <a:r>
              <a:rPr lang="es-ES" dirty="0" smtClean="0">
                <a:hlinkClick r:id="rId3" tooltip="Seres vivos"/>
              </a:rPr>
              <a:t>seres vivos</a:t>
            </a:r>
            <a:r>
              <a:rPr lang="es-ES" dirty="0" smtClean="0"/>
              <a:t> y la </a:t>
            </a:r>
            <a:r>
              <a:rPr lang="es-ES" dirty="0" smtClean="0">
                <a:hlinkClick r:id="rId4" tooltip="Atmósfera terrestre"/>
              </a:rPr>
              <a:t>atmósfera</a:t>
            </a:r>
            <a:r>
              <a:rPr lang="es-ES" dirty="0" smtClean="0"/>
              <a:t>, es decir, la </a:t>
            </a:r>
            <a:r>
              <a:rPr lang="es-ES" dirty="0" smtClean="0">
                <a:hlinkClick r:id="rId5" tooltip="Fotosíntesis"/>
              </a:rPr>
              <a:t>fotosíntesis</a:t>
            </a:r>
            <a:r>
              <a:rPr lang="es-ES" dirty="0" smtClean="0"/>
              <a:t>, proceso mediante el cual el carbono queda retenido en las </a:t>
            </a:r>
            <a:r>
              <a:rPr lang="es-ES" dirty="0" smtClean="0">
                <a:hlinkClick r:id="rId6" tooltip="Planta"/>
              </a:rPr>
              <a:t>plantas</a:t>
            </a:r>
            <a:r>
              <a:rPr lang="es-ES" dirty="0" smtClean="0"/>
              <a:t> y la </a:t>
            </a:r>
            <a:r>
              <a:rPr lang="es-ES" dirty="0" smtClean="0">
                <a:hlinkClick r:id="rId7" tooltip="Respiración"/>
              </a:rPr>
              <a:t>respiración</a:t>
            </a:r>
            <a:r>
              <a:rPr lang="es-ES" dirty="0" smtClean="0"/>
              <a:t> que lo devuelve a la atmósfera. Este ciclo es relativamente rápido, estimándose que la renovación del carbono atmosférico se produce cada 21 </a:t>
            </a:r>
            <a:r>
              <a:rPr lang="es-ES" dirty="0" smtClean="0">
                <a:hlinkClick r:id="rId8" tooltip="Año"/>
              </a:rPr>
              <a:t>años</a:t>
            </a:r>
            <a:r>
              <a:rPr lang="es-ES" dirty="0" smtClean="0"/>
              <a:t>.</a:t>
            </a:r>
          </a:p>
          <a:p>
            <a:r>
              <a:rPr lang="es-ES" b="1" dirty="0" smtClean="0">
                <a:solidFill>
                  <a:srgbClr val="FFFF00"/>
                </a:solidFill>
              </a:rPr>
              <a:t>Ciclo biogeoquímico</a:t>
            </a:r>
            <a:r>
              <a:rPr lang="es-ES" i="1" dirty="0" smtClean="0">
                <a:solidFill>
                  <a:srgbClr val="FFFF00"/>
                </a:solidFill>
              </a:rPr>
              <a:t>.</a:t>
            </a:r>
          </a:p>
          <a:p>
            <a:pPr>
              <a:buNone/>
            </a:pPr>
            <a:r>
              <a:rPr lang="es-ES" dirty="0" smtClean="0"/>
              <a:t>     Regula la transferencia de carbono entre la Hidrósfera, la atmósfera y la litosfera (océanos y suelo). El CO</a:t>
            </a:r>
            <a:r>
              <a:rPr lang="es-ES" baseline="-25000" dirty="0" smtClean="0"/>
              <a:t>2</a:t>
            </a:r>
            <a:r>
              <a:rPr lang="es-ES" dirty="0" smtClean="0"/>
              <a:t> atmosférico se disuelve con facilidad en agua, formando </a:t>
            </a:r>
            <a:r>
              <a:rPr lang="es-ES" dirty="0" smtClean="0">
                <a:hlinkClick r:id="rId9" tooltip="Ácido carbónico"/>
              </a:rPr>
              <a:t>ácido carbónico</a:t>
            </a:r>
            <a:r>
              <a:rPr lang="es-ES" dirty="0" smtClean="0"/>
              <a:t> que ataca los </a:t>
            </a:r>
            <a:r>
              <a:rPr lang="es-ES" dirty="0" smtClean="0">
                <a:hlinkClick r:id="rId10" tooltip="Silicato"/>
              </a:rPr>
              <a:t>silicatos</a:t>
            </a:r>
            <a:r>
              <a:rPr lang="es-ES" dirty="0" smtClean="0"/>
              <a:t> que constituyen las rocas, resultando </a:t>
            </a:r>
            <a:r>
              <a:rPr lang="es-ES" dirty="0" smtClean="0">
                <a:hlinkClick r:id="rId11" tooltip="Ion"/>
              </a:rPr>
              <a:t>iones</a:t>
            </a:r>
            <a:r>
              <a:rPr lang="es-ES" dirty="0" smtClean="0"/>
              <a:t> de bicarbonato. Estos iones disueltos en agua alcanzan el mar, son asimilados por los animales para formar sus </a:t>
            </a:r>
            <a:r>
              <a:rPr lang="es-ES" dirty="0" smtClean="0">
                <a:hlinkClick r:id="rId12" tooltip="Tejido (biología)"/>
              </a:rPr>
              <a:t>tejidos</a:t>
            </a:r>
            <a:r>
              <a:rPr lang="es-ES" dirty="0" smtClean="0"/>
              <a:t>, y tras su muerte se depositan en los sedimentos en forma de </a:t>
            </a:r>
            <a:r>
              <a:rPr lang="es-ES" dirty="0" smtClean="0">
                <a:hlinkClick r:id="rId13" tooltip="Carbonato"/>
              </a:rPr>
              <a:t>carbonatos</a:t>
            </a:r>
            <a:r>
              <a:rPr lang="es-ES" dirty="0" smtClean="0"/>
              <a:t>. El retorno a la atmósfera se produce en las </a:t>
            </a:r>
            <a:r>
              <a:rPr lang="es-ES" dirty="0" smtClean="0">
                <a:hlinkClick r:id="rId14" tooltip="Volcán"/>
              </a:rPr>
              <a:t>erupciones volcánicas</a:t>
            </a:r>
            <a:r>
              <a:rPr lang="es-ES" dirty="0" smtClean="0"/>
              <a:t> tras la fusión de las rocas que lo contienen. Este último ciclo es de larga duración, al verse implicados los mecanismos geológicos. Además, hay ocasiones en las que la materia orgánica queda sepultada sin contacto con el oxígeno que la descomponga, produciéndose así la </a:t>
            </a:r>
            <a:r>
              <a:rPr lang="es-ES" dirty="0" smtClean="0">
                <a:hlinkClick r:id="rId15" tooltip="Fermentación"/>
              </a:rPr>
              <a:t>fermentación</a:t>
            </a:r>
            <a:r>
              <a:rPr lang="es-ES" dirty="0" smtClean="0"/>
              <a:t> que lo transforma en carbón, petróleo y gas natural. Luego el proceso se hace de nuevo.</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ES" dirty="0" smtClean="0"/>
              <a:t>Ciclo de el </a:t>
            </a:r>
            <a:r>
              <a:rPr lang="es-ES" dirty="0" err="1" smtClean="0"/>
              <a:t>nitrogeno</a:t>
            </a:r>
            <a:endParaRPr lang="es-ES" dirty="0"/>
          </a:p>
        </p:txBody>
      </p:sp>
      <p:pic>
        <p:nvPicPr>
          <p:cNvPr id="3074" name="Picture 2" descr="http://us.123rf.com/400wm/400/400/conceptw/conceptw1104/conceptw110400007/9224100-elemento-quimico-de-nitrogeno-de-la-tabla-periodica-con-simbolo-n--iupac.jpg"/>
          <p:cNvPicPr>
            <a:picLocks noChangeAspect="1" noChangeArrowheads="1"/>
          </p:cNvPicPr>
          <p:nvPr/>
        </p:nvPicPr>
        <p:blipFill>
          <a:blip r:embed="rId2"/>
          <a:srcRect/>
          <a:stretch>
            <a:fillRect/>
          </a:stretch>
        </p:blipFill>
        <p:spPr bwMode="auto">
          <a:xfrm>
            <a:off x="2857488" y="3357562"/>
            <a:ext cx="3810000" cy="28575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57</TotalTime>
  <Words>114</Words>
  <Application>Microsoft Office PowerPoint</Application>
  <PresentationFormat>Presentación en pantalla (4:3)</PresentationFormat>
  <Paragraphs>52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Fundición</vt:lpstr>
      <vt:lpstr>Ciclos biogeoquímicos </vt:lpstr>
      <vt:lpstr>definición</vt:lpstr>
      <vt:lpstr>Ciclo del agua </vt:lpstr>
      <vt:lpstr>Que es?</vt:lpstr>
      <vt:lpstr>Fases del agua</vt:lpstr>
      <vt:lpstr>Ciclo del carbono</vt:lpstr>
      <vt:lpstr>Que es?</vt:lpstr>
      <vt:lpstr>Tipos de ciclos</vt:lpstr>
      <vt:lpstr>Ciclo de el nitrogeno</vt:lpstr>
      <vt:lpstr>Presentación de PowerPoint</vt:lpstr>
      <vt:lpstr>Fases del ciclo del nitrogeno</vt:lpstr>
      <vt:lpstr>Gracias </vt:lpstr>
    </vt:vector>
  </TitlesOfParts>
  <Company>INTERNET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Ciclos biogeoquímicos</dc:title>
  <dc:creator>EQUIPO4</dc:creator>
  <cp:lastModifiedBy>BIBLIOTECA</cp:lastModifiedBy>
  <cp:revision>6</cp:revision>
  <dcterms:created xsi:type="dcterms:W3CDTF">2012-10-16T01:41:24Z</dcterms:created>
  <dcterms:modified xsi:type="dcterms:W3CDTF">2012-10-16T14:35:20Z</dcterms:modified>
</cp:coreProperties>
</file>