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5" r:id="rId8"/>
    <p:sldId id="262" r:id="rId9"/>
    <p:sldId id="266" r:id="rId10"/>
    <p:sldId id="263" r:id="rId11"/>
    <p:sldId id="264" r:id="rId12"/>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08" autoAdjust="0"/>
    <p:restoredTop sz="94660"/>
  </p:normalViewPr>
  <p:slideViewPr>
    <p:cSldViewPr>
      <p:cViewPr varScale="1">
        <p:scale>
          <a:sx n="74" d="100"/>
          <a:sy n="74"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D0275237-04B2-4B5D-8B08-2705ACC8943F}" type="datetimeFigureOut">
              <a:rPr lang="es-AR" smtClean="0"/>
              <a:t>16/10/2012</a:t>
            </a:fld>
            <a:endParaRPr lang="es-AR"/>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AR"/>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613A86D-28FC-46E5-8D7F-D547FD2BC479}" type="slidenum">
              <a:rPr lang="es-AR" smtClean="0"/>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0275237-04B2-4B5D-8B08-2705ACC8943F}" type="datetimeFigureOut">
              <a:rPr lang="es-AR" smtClean="0"/>
              <a:t>16/10/2012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7613A86D-28FC-46E5-8D7F-D547FD2BC479}"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0275237-04B2-4B5D-8B08-2705ACC8943F}" type="datetimeFigureOut">
              <a:rPr lang="es-AR" smtClean="0"/>
              <a:t>16/10/2012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7613A86D-28FC-46E5-8D7F-D547FD2BC479}"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D0275237-04B2-4B5D-8B08-2705ACC8943F}" type="datetimeFigureOut">
              <a:rPr lang="es-AR" smtClean="0"/>
              <a:t>16/10/2012</a:t>
            </a:fld>
            <a:endParaRPr lang="es-AR"/>
          </a:p>
        </p:txBody>
      </p:sp>
      <p:sp>
        <p:nvSpPr>
          <p:cNvPr id="5" name="4 Marcador de pie de página"/>
          <p:cNvSpPr>
            <a:spLocks noGrp="1"/>
          </p:cNvSpPr>
          <p:nvPr>
            <p:ph type="ftr" sz="quarter" idx="11"/>
          </p:nvPr>
        </p:nvSpPr>
        <p:spPr>
          <a:xfrm>
            <a:off x="457200" y="6480969"/>
            <a:ext cx="4260056" cy="300831"/>
          </a:xfrm>
        </p:spPr>
        <p:txBody>
          <a:bodyPr/>
          <a:lstStyle/>
          <a:p>
            <a:endParaRPr lang="es-AR"/>
          </a:p>
        </p:txBody>
      </p:sp>
      <p:sp>
        <p:nvSpPr>
          <p:cNvPr id="6" name="5 Marcador de número de diapositiva"/>
          <p:cNvSpPr>
            <a:spLocks noGrp="1"/>
          </p:cNvSpPr>
          <p:nvPr>
            <p:ph type="sldNum" sz="quarter" idx="12"/>
          </p:nvPr>
        </p:nvSpPr>
        <p:spPr/>
        <p:txBody>
          <a:bodyPr/>
          <a:lstStyle/>
          <a:p>
            <a:fld id="{7613A86D-28FC-46E5-8D7F-D547FD2BC479}"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D0275237-04B2-4B5D-8B08-2705ACC8943F}" type="datetimeFigureOut">
              <a:rPr lang="es-AR" smtClean="0"/>
              <a:t>16/10/2012</a:t>
            </a:fld>
            <a:endParaRPr lang="es-AR"/>
          </a:p>
        </p:txBody>
      </p:sp>
      <p:sp>
        <p:nvSpPr>
          <p:cNvPr id="5" name="4 Marcador de pie de página"/>
          <p:cNvSpPr>
            <a:spLocks noGrp="1"/>
          </p:cNvSpPr>
          <p:nvPr>
            <p:ph type="ftr" sz="quarter" idx="11"/>
          </p:nvPr>
        </p:nvSpPr>
        <p:spPr>
          <a:xfrm>
            <a:off x="2619376" y="6480969"/>
            <a:ext cx="4260056" cy="300831"/>
          </a:xfrm>
        </p:spPr>
        <p:txBody>
          <a:bodyPr/>
          <a:lstStyle/>
          <a:p>
            <a:endParaRPr lang="es-AR"/>
          </a:p>
        </p:txBody>
      </p:sp>
      <p:sp>
        <p:nvSpPr>
          <p:cNvPr id="6" name="5 Marcador de número de diapositiva"/>
          <p:cNvSpPr>
            <a:spLocks noGrp="1"/>
          </p:cNvSpPr>
          <p:nvPr>
            <p:ph type="sldNum" sz="quarter" idx="12"/>
          </p:nvPr>
        </p:nvSpPr>
        <p:spPr>
          <a:xfrm>
            <a:off x="8451056" y="809624"/>
            <a:ext cx="502920" cy="300831"/>
          </a:xfrm>
        </p:spPr>
        <p:txBody>
          <a:bodyPr/>
          <a:lstStyle/>
          <a:p>
            <a:fld id="{7613A86D-28FC-46E5-8D7F-D547FD2BC479}" type="slidenum">
              <a:rPr lang="es-AR" smtClean="0"/>
              <a:t>‹Nº›</a:t>
            </a:fld>
            <a:endParaRPr lang="es-AR"/>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D0275237-04B2-4B5D-8B08-2705ACC8943F}" type="datetimeFigureOut">
              <a:rPr lang="es-AR" smtClean="0"/>
              <a:t>16/10/2012</a:t>
            </a:fld>
            <a:endParaRPr lang="es-AR"/>
          </a:p>
        </p:txBody>
      </p:sp>
      <p:sp>
        <p:nvSpPr>
          <p:cNvPr id="6" name="5 Marcador de pie de página"/>
          <p:cNvSpPr>
            <a:spLocks noGrp="1"/>
          </p:cNvSpPr>
          <p:nvPr>
            <p:ph type="ftr" sz="quarter" idx="11"/>
          </p:nvPr>
        </p:nvSpPr>
        <p:spPr>
          <a:xfrm>
            <a:off x="457200" y="6480969"/>
            <a:ext cx="4260056" cy="301752"/>
          </a:xfrm>
        </p:spPr>
        <p:txBody>
          <a:bodyPr/>
          <a:lstStyle/>
          <a:p>
            <a:endParaRPr lang="es-AR"/>
          </a:p>
        </p:txBody>
      </p:sp>
      <p:sp>
        <p:nvSpPr>
          <p:cNvPr id="7" name="6 Marcador de número de diapositiva"/>
          <p:cNvSpPr>
            <a:spLocks noGrp="1"/>
          </p:cNvSpPr>
          <p:nvPr>
            <p:ph type="sldNum" sz="quarter" idx="12"/>
          </p:nvPr>
        </p:nvSpPr>
        <p:spPr>
          <a:xfrm>
            <a:off x="7589520" y="6480969"/>
            <a:ext cx="502920" cy="301752"/>
          </a:xfrm>
        </p:spPr>
        <p:txBody>
          <a:bodyPr/>
          <a:lstStyle/>
          <a:p>
            <a:fld id="{7613A86D-28FC-46E5-8D7F-D547FD2BC479}"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D0275237-04B2-4B5D-8B08-2705ACC8943F}" type="datetimeFigureOut">
              <a:rPr lang="es-AR" smtClean="0"/>
              <a:t>16/10/2012</a:t>
            </a:fld>
            <a:endParaRPr lang="es-AR"/>
          </a:p>
        </p:txBody>
      </p:sp>
      <p:sp>
        <p:nvSpPr>
          <p:cNvPr id="8" name="7 Marcador de pie de página"/>
          <p:cNvSpPr>
            <a:spLocks noGrp="1"/>
          </p:cNvSpPr>
          <p:nvPr>
            <p:ph type="ftr" sz="quarter" idx="11"/>
          </p:nvPr>
        </p:nvSpPr>
        <p:spPr>
          <a:xfrm>
            <a:off x="457200" y="6480969"/>
            <a:ext cx="4261104" cy="301752"/>
          </a:xfrm>
        </p:spPr>
        <p:txBody>
          <a:bodyPr/>
          <a:lstStyle/>
          <a:p>
            <a:endParaRPr lang="es-AR"/>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7613A86D-28FC-46E5-8D7F-D547FD2BC479}" type="slidenum">
              <a:rPr lang="es-AR" smtClean="0"/>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0275237-04B2-4B5D-8B08-2705ACC8943F}" type="datetimeFigureOut">
              <a:rPr lang="es-AR" smtClean="0"/>
              <a:t>16/10/2012</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7613A86D-28FC-46E5-8D7F-D547FD2BC479}"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D0275237-04B2-4B5D-8B08-2705ACC8943F}" type="datetimeFigureOut">
              <a:rPr lang="es-AR" smtClean="0"/>
              <a:t>16/10/2012</a:t>
            </a:fld>
            <a:endParaRPr lang="es-AR"/>
          </a:p>
        </p:txBody>
      </p:sp>
      <p:sp>
        <p:nvSpPr>
          <p:cNvPr id="3" name="2 Marcador de pie de página"/>
          <p:cNvSpPr>
            <a:spLocks noGrp="1"/>
          </p:cNvSpPr>
          <p:nvPr>
            <p:ph type="ftr" sz="quarter" idx="11"/>
          </p:nvPr>
        </p:nvSpPr>
        <p:spPr>
          <a:xfrm>
            <a:off x="457200" y="6481890"/>
            <a:ext cx="4260056" cy="300831"/>
          </a:xfrm>
        </p:spPr>
        <p:txBody>
          <a:bodyPr/>
          <a:lstStyle/>
          <a:p>
            <a:endParaRPr lang="es-AR"/>
          </a:p>
        </p:txBody>
      </p:sp>
      <p:sp>
        <p:nvSpPr>
          <p:cNvPr id="4" name="3 Marcador de número de diapositiva"/>
          <p:cNvSpPr>
            <a:spLocks noGrp="1"/>
          </p:cNvSpPr>
          <p:nvPr>
            <p:ph type="sldNum" sz="quarter" idx="12"/>
          </p:nvPr>
        </p:nvSpPr>
        <p:spPr>
          <a:xfrm>
            <a:off x="7589520" y="6480969"/>
            <a:ext cx="502920" cy="301752"/>
          </a:xfrm>
        </p:spPr>
        <p:txBody>
          <a:bodyPr/>
          <a:lstStyle/>
          <a:p>
            <a:fld id="{7613A86D-28FC-46E5-8D7F-D547FD2BC479}"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D0275237-04B2-4B5D-8B08-2705ACC8943F}" type="datetimeFigureOut">
              <a:rPr lang="es-AR" smtClean="0"/>
              <a:t>16/10/2012</a:t>
            </a:fld>
            <a:endParaRPr lang="es-AR"/>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AR"/>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7613A86D-28FC-46E5-8D7F-D547FD2BC479}" type="slidenum">
              <a:rPr lang="es-AR" smtClean="0"/>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D0275237-04B2-4B5D-8B08-2705ACC8943F}" type="datetimeFigureOut">
              <a:rPr lang="es-AR" smtClean="0"/>
              <a:t>16/10/2012</a:t>
            </a:fld>
            <a:endParaRPr lang="es-AR"/>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AR"/>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7613A86D-28FC-46E5-8D7F-D547FD2BC479}" type="slidenum">
              <a:rPr lang="es-AR" smtClean="0"/>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0275237-04B2-4B5D-8B08-2705ACC8943F}" type="datetimeFigureOut">
              <a:rPr lang="es-AR" smtClean="0"/>
              <a:t>16/10/2012</a:t>
            </a:fld>
            <a:endParaRPr lang="es-AR"/>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AR"/>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613A86D-28FC-46E5-8D7F-D547FD2BC479}" type="slidenum">
              <a:rPr lang="es-AR" smtClean="0"/>
              <a:t>‹Nº›</a:t>
            </a:fld>
            <a:endParaRPr lang="es-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smtClean="0"/>
              <a:t>Ciclos bioquímicos</a:t>
            </a:r>
            <a:endParaRPr lang="es-AR" dirty="0"/>
          </a:p>
        </p:txBody>
      </p:sp>
      <p:sp>
        <p:nvSpPr>
          <p:cNvPr id="3" name="2 Subtítulo"/>
          <p:cNvSpPr>
            <a:spLocks noGrp="1"/>
          </p:cNvSpPr>
          <p:nvPr>
            <p:ph type="subTitle" idx="1"/>
          </p:nvPr>
        </p:nvSpPr>
        <p:spPr/>
        <p:txBody>
          <a:bodyPr/>
          <a:lstStyle/>
          <a:p>
            <a:r>
              <a:rPr lang="es-AR" dirty="0" smtClean="0"/>
              <a:t>Sebastián useda</a:t>
            </a:r>
            <a:endParaRPr lang="es-AR"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fosforo</a:t>
            </a:r>
            <a:endParaRPr lang="es-AR" dirty="0"/>
          </a:p>
        </p:txBody>
      </p:sp>
      <p:sp>
        <p:nvSpPr>
          <p:cNvPr id="3" name="2 Marcador de contenido"/>
          <p:cNvSpPr>
            <a:spLocks noGrp="1"/>
          </p:cNvSpPr>
          <p:nvPr>
            <p:ph sz="half" idx="1"/>
          </p:nvPr>
        </p:nvSpPr>
        <p:spPr>
          <a:xfrm>
            <a:off x="457200" y="1600200"/>
            <a:ext cx="4690864" cy="4925144"/>
          </a:xfrm>
        </p:spPr>
        <p:txBody>
          <a:bodyPr>
            <a:normAutofit fontScale="62500" lnSpcReduction="20000"/>
          </a:bodyPr>
          <a:lstStyle/>
          <a:p>
            <a:r>
              <a:rPr lang="es-AR" dirty="0"/>
              <a:t>Su </a:t>
            </a:r>
            <a:r>
              <a:rPr lang="es-AR" b="1" dirty="0"/>
              <a:t>reserva</a:t>
            </a:r>
            <a:r>
              <a:rPr lang="es-AR" dirty="0"/>
              <a:t> fundamental en la naturaleza es la corteza terrestre y en los depósitos de rocas marinas. Por meteorización de las rocas o sacado por las cenizas volcánicas, queda disponible para que lo puedan tomar las plantas. Con facilidad es arrastrado por las aguas y llega al mar. Parte del que es arrastrado sedimenta al fondo del mar y forma rocas que tardarán millones de años en volver a emerger y liberar de nuevo las sales de fósforo. </a:t>
            </a:r>
          </a:p>
          <a:p>
            <a:r>
              <a:rPr lang="es-AR" dirty="0"/>
              <a:t>Otra parte es absorbido por el plancton que, a su vez, es comido por organismos filtradores de plancton, como algunas especies de peces. Cuando estos peces son comidos por aves que tienen sus nidos en tierra, devuelven parte del fósforo en las heces (guano) a tierra.</a:t>
            </a:r>
          </a:p>
          <a:p>
            <a:endParaRPr lang="es-AR" dirty="0"/>
          </a:p>
        </p:txBody>
      </p:sp>
      <p:pic>
        <p:nvPicPr>
          <p:cNvPr id="5" name="4 Marcador de contenido"/>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508104" y="1412776"/>
            <a:ext cx="3312368" cy="432048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gracias</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xit" presetSubtype="0" fill="hold" grpId="0" nodeType="withEffect">
                                  <p:stCondLst>
                                    <p:cond delay="0"/>
                                  </p:stCondLst>
                                  <p:childTnLst>
                                    <p:anim calcmode="lin" valueType="num">
                                      <p:cBhvr>
                                        <p:cTn id="6" dur="15000"/>
                                        <p:tgtEl>
                                          <p:spTgt spid="2"/>
                                        </p:tgtEl>
                                        <p:attrNameLst>
                                          <p:attrName>ppt_x</p:attrName>
                                        </p:attrNameLst>
                                      </p:cBhvr>
                                      <p:tavLst>
                                        <p:tav tm="0">
                                          <p:val>
                                            <p:strVal val="ppt_x"/>
                                          </p:val>
                                        </p:tav>
                                        <p:tav tm="100000">
                                          <p:val>
                                            <p:strVal val="ppt_x"/>
                                          </p:val>
                                        </p:tav>
                                      </p:tavLst>
                                    </p:anim>
                                    <p:anim calcmode="lin" valueType="num">
                                      <p:cBhvr>
                                        <p:cTn id="7" dur="15000"/>
                                        <p:tgtEl>
                                          <p:spTgt spid="2"/>
                                        </p:tgtEl>
                                        <p:attrNameLst>
                                          <p:attrName>ppt_y</p:attrName>
                                        </p:attrNameLst>
                                      </p:cBhvr>
                                      <p:tavLst>
                                        <p:tav tm="0">
                                          <p:val>
                                            <p:strVal val="ppt_y-1"/>
                                          </p:val>
                                        </p:tav>
                                        <p:tav tm="100000">
                                          <p:val>
                                            <p:strVal val="ppt_y+1"/>
                                          </p:val>
                                        </p:tav>
                                      </p:tavLst>
                                    </p:anim>
                                    <p:set>
                                      <p:cBhvr>
                                        <p:cTn id="8" dur="1" fill="hold">
                                          <p:stCondLst>
                                            <p:cond delay="14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ciclos</a:t>
            </a:r>
            <a:endParaRPr lang="es-AR" dirty="0"/>
          </a:p>
        </p:txBody>
      </p:sp>
      <p:sp>
        <p:nvSpPr>
          <p:cNvPr id="3" name="2 Marcador de contenido"/>
          <p:cNvSpPr>
            <a:spLocks noGrp="1"/>
          </p:cNvSpPr>
          <p:nvPr>
            <p:ph idx="1"/>
          </p:nvPr>
        </p:nvSpPr>
        <p:spPr/>
        <p:txBody>
          <a:bodyPr/>
          <a:lstStyle/>
          <a:p>
            <a:pPr algn="ctr"/>
            <a:r>
              <a:rPr lang="es-AR" dirty="0" smtClean="0"/>
              <a:t> carbono (c)</a:t>
            </a:r>
          </a:p>
          <a:p>
            <a:pPr algn="ctr"/>
            <a:r>
              <a:rPr lang="es-AR" dirty="0" smtClean="0"/>
              <a:t>Nitrógeno(N)</a:t>
            </a:r>
          </a:p>
          <a:p>
            <a:pPr algn="ctr"/>
            <a:r>
              <a:rPr lang="es-AR" dirty="0" smtClean="0"/>
              <a:t>Agua(H</a:t>
            </a:r>
            <a:r>
              <a:rPr lang="es-AR" sz="1800" dirty="0" smtClean="0"/>
              <a:t>2</a:t>
            </a:r>
            <a:r>
              <a:rPr lang="es-AR" dirty="0" smtClean="0"/>
              <a:t>O)</a:t>
            </a:r>
          </a:p>
          <a:p>
            <a:pPr algn="ctr"/>
            <a:r>
              <a:rPr lang="es-AR" dirty="0" smtClean="0"/>
              <a:t>Azufre(S)</a:t>
            </a:r>
          </a:p>
          <a:p>
            <a:pPr algn="ctr"/>
            <a:r>
              <a:rPr lang="es-AR" dirty="0" smtClean="0"/>
              <a:t>Fosforo(P)</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Ciclos de la vida diaria</a:t>
            </a:r>
            <a:endParaRPr lang="es-AR" dirty="0"/>
          </a:p>
        </p:txBody>
      </p:sp>
      <p:sp>
        <p:nvSpPr>
          <p:cNvPr id="3" name="2 Marcador de contenido"/>
          <p:cNvSpPr>
            <a:spLocks noGrp="1"/>
          </p:cNvSpPr>
          <p:nvPr>
            <p:ph idx="1"/>
          </p:nvPr>
        </p:nvSpPr>
        <p:spPr/>
        <p:txBody>
          <a:bodyPr>
            <a:normAutofit fontScale="92500"/>
          </a:bodyPr>
          <a:lstStyle/>
          <a:p>
            <a:r>
              <a:rPr lang="es-AR" sz="2400" dirty="0"/>
              <a:t>Además de la energía, los organismos requieren para vivir el suministro de elementos químicos que se pueden encontrar en la biósfera, pero que deben ser reciclados constantemente, a fin de asegurar su disponibilidad. Este proceso se denomina </a:t>
            </a:r>
            <a:r>
              <a:rPr lang="es-AR" sz="2400" dirty="0" smtClean="0"/>
              <a:t>ciclos de la materia o ciclos bioquímicos</a:t>
            </a:r>
            <a:r>
              <a:rPr lang="es-AR" sz="2400" b="1" dirty="0" smtClean="0"/>
              <a:t>.</a:t>
            </a:r>
            <a:r>
              <a:rPr lang="es-AR" sz="2400" dirty="0" smtClean="0"/>
              <a:t> </a:t>
            </a:r>
            <a:r>
              <a:rPr lang="es-AR" sz="2400" dirty="0"/>
              <a:t>Los seres vivos toman </a:t>
            </a:r>
            <a:r>
              <a:rPr lang="es-AR" sz="2400" b="1" dirty="0"/>
              <a:t>carbono</a:t>
            </a:r>
            <a:r>
              <a:rPr lang="es-AR" sz="2400" dirty="0"/>
              <a:t>, </a:t>
            </a:r>
            <a:r>
              <a:rPr lang="es-AR" sz="2400" b="1" dirty="0"/>
              <a:t>nitrógeno</a:t>
            </a:r>
            <a:r>
              <a:rPr lang="es-AR" sz="2400" dirty="0"/>
              <a:t> y </a:t>
            </a:r>
            <a:r>
              <a:rPr lang="es-AR" sz="2400" b="1" dirty="0"/>
              <a:t>oxigeno</a:t>
            </a:r>
            <a:r>
              <a:rPr lang="es-AR" sz="2400" dirty="0"/>
              <a:t> y los usan para vivir y crecer. Si están sustancias solo se usaran una vez, se habrían agotado. Todos los animales y plantas respiran, crecen y, finalmente mueren y se descomponen. La descomposición libera las sustancias de su cuerpo a la biósfera para que se utilicen de nuevo.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CARBONO.</a:t>
            </a:r>
            <a:endParaRPr lang="es-AR" dirty="0"/>
          </a:p>
        </p:txBody>
      </p:sp>
      <p:sp>
        <p:nvSpPr>
          <p:cNvPr id="3" name="2 Marcador de contenido"/>
          <p:cNvSpPr>
            <a:spLocks noGrp="1"/>
          </p:cNvSpPr>
          <p:nvPr>
            <p:ph sz="half" idx="1"/>
          </p:nvPr>
        </p:nvSpPr>
        <p:spPr/>
        <p:txBody>
          <a:bodyPr>
            <a:normAutofit fontScale="70000" lnSpcReduction="20000"/>
          </a:bodyPr>
          <a:lstStyle/>
          <a:p>
            <a:r>
              <a:rPr lang="es-AR" dirty="0"/>
              <a:t>Es uno de los principales constituyentes de macromoléculas como lípidos, proteínas e hidratos de carbono. El carbono tiene su origen en el dióxido de carbono de la atmósfera. Las plantas verdes y algunas bacterias lo ingieren y con el fabrican alimento.</a:t>
            </a:r>
          </a:p>
          <a:p>
            <a:r>
              <a:rPr lang="es-AR" dirty="0"/>
              <a:t>Cuando los animales comen plantas, toman parte del carbono. El dióxido de carbono vuelve a la atmósfera por la respiración de los seres vivos o por sus desperdicios o por su descomposición.</a:t>
            </a:r>
          </a:p>
          <a:p>
            <a:endParaRPr lang="es-AR" dirty="0"/>
          </a:p>
        </p:txBody>
      </p:sp>
      <p:pic>
        <p:nvPicPr>
          <p:cNvPr id="5" name="4 Marcador de contenido"/>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76057" y="1628800"/>
            <a:ext cx="3456384" cy="417646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nitrógeno</a:t>
            </a:r>
            <a:endParaRPr lang="es-AR" dirty="0"/>
          </a:p>
        </p:txBody>
      </p:sp>
      <p:sp>
        <p:nvSpPr>
          <p:cNvPr id="3" name="2 Marcador de contenido"/>
          <p:cNvSpPr>
            <a:spLocks noGrp="1"/>
          </p:cNvSpPr>
          <p:nvPr>
            <p:ph sz="half" idx="1"/>
          </p:nvPr>
        </p:nvSpPr>
        <p:spPr/>
        <p:txBody>
          <a:bodyPr>
            <a:normAutofit fontScale="85000" lnSpcReduction="10000"/>
          </a:bodyPr>
          <a:lstStyle/>
          <a:p>
            <a:r>
              <a:rPr lang="es-AR" sz="2000" dirty="0"/>
              <a:t>Intervienen fundamentalmente en este ciclo los vegetales y las bacterias fijadoras del nitrógeno. En ese proceso, el nitrógeno es incorporado al suelo, que será absorbido por los organismos vivos antes de regresar de nuevo a la atmósfera</a:t>
            </a:r>
            <a:r>
              <a:rPr lang="es-AR" sz="2000" dirty="0" smtClean="0"/>
              <a:t>.</a:t>
            </a:r>
            <a:r>
              <a:rPr lang="es-AR" sz="2000" dirty="0"/>
              <a:t> Se lo encuentra como dióxido de carbono en la atmósfera, en los océanos y en los combustibles fósiles almacenados bajo la superficie de la Tierra.  </a:t>
            </a:r>
            <a:br>
              <a:rPr lang="es-AR" sz="2000" dirty="0"/>
            </a:br>
            <a:r>
              <a:rPr lang="es-AR" sz="2000" dirty="0"/>
              <a:t>El movimiento global del carbono entre el ambiente abiótico y los organismos se </a:t>
            </a:r>
            <a:r>
              <a:rPr lang="es-AR" sz="2000" dirty="0" err="1"/>
              <a:t>denomina</a:t>
            </a:r>
            <a:r>
              <a:rPr lang="es-AR" sz="2000" b="1" dirty="0" err="1"/>
              <a:t>ciclo</a:t>
            </a:r>
            <a:r>
              <a:rPr lang="es-AR" sz="2000" b="1" dirty="0"/>
              <a:t> del carbono.</a:t>
            </a:r>
            <a:endParaRPr lang="es-AR" sz="2000" dirty="0"/>
          </a:p>
        </p:txBody>
      </p:sp>
      <p:pic>
        <p:nvPicPr>
          <p:cNvPr id="5" name="4 Marcador de contenido"/>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76056" y="1484784"/>
            <a:ext cx="3600400" cy="475252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AGUA</a:t>
            </a:r>
            <a:endParaRPr lang="es-AR" dirty="0"/>
          </a:p>
        </p:txBody>
      </p:sp>
      <p:sp>
        <p:nvSpPr>
          <p:cNvPr id="3" name="2 Marcador de contenido"/>
          <p:cNvSpPr>
            <a:spLocks noGrp="1"/>
          </p:cNvSpPr>
          <p:nvPr>
            <p:ph sz="half" idx="1"/>
          </p:nvPr>
        </p:nvSpPr>
        <p:spPr>
          <a:xfrm>
            <a:off x="457200" y="1428736"/>
            <a:ext cx="8258204" cy="5096608"/>
          </a:xfrm>
        </p:spPr>
        <p:txBody>
          <a:bodyPr>
            <a:normAutofit fontScale="70000" lnSpcReduction="20000"/>
          </a:bodyPr>
          <a:lstStyle/>
          <a:p>
            <a:r>
              <a:rPr lang="es-AR" dirty="0"/>
              <a:t>El ciclo del agua (o ciclo hidrológico) es la circulación del agua de la tierra: el agua fresca de los lagos y ríos, los mares y océanos salados y la atmósfera. </a:t>
            </a:r>
          </a:p>
          <a:p>
            <a:r>
              <a:rPr lang="es-AR" dirty="0" smtClean="0"/>
              <a:t>A través de la evaporación, el agua que está sobre la tierra y en los océanos se convierte en vapor de agua.</a:t>
            </a:r>
          </a:p>
          <a:p>
            <a:r>
              <a:rPr lang="es-AR" dirty="0" smtClean="0"/>
              <a:t>A través de la condensación, el vapor de agua se convierte en gotas del líquido, las cuales forman las nubes o la niebla.</a:t>
            </a:r>
          </a:p>
          <a:p>
            <a:r>
              <a:rPr lang="es-AR" dirty="0" smtClean="0"/>
              <a:t>En el proceso de precipitación, el agua regresa a la Tierra bajo la forma de rocío, de lluvia, granizo o nieve.</a:t>
            </a:r>
          </a:p>
          <a:p>
            <a:r>
              <a:rPr lang="es-AR" dirty="0" smtClean="0"/>
              <a:t>A través de la transpiración, el agua es absorbida por las raíces de las plantas, pasa a través de los tallos y de otras estructuras y es liberada a través de sus hojas como vapor de agua.</a:t>
            </a:r>
          </a:p>
          <a:p>
            <a:r>
              <a:rPr lang="es-AR" dirty="0" smtClean="0"/>
              <a:t>El agua se mueve desde la tierra hacia el mar, o bien desde la tierra hacia el suelo donde es almacenada y de donde regresa eventualmente a la superficie o a lagos, arroyos y océanos.</a:t>
            </a:r>
          </a:p>
          <a:p>
            <a:r>
              <a:rPr lang="es-AR" dirty="0" smtClean="0"/>
              <a:t>Con la condensación del agua, la gravedad provoca la caída al suelo.</a:t>
            </a:r>
          </a:p>
          <a:p>
            <a:r>
              <a:rPr lang="es-AR" dirty="0" smtClean="0"/>
              <a:t>La gravedad continúa operando empujando al agua a través del suelo (infiltración) y sobre el mismo en el sentido de las pendientes del terrenos (escurrimiento).</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Marcador de posición de imagen"/>
          <p:cNvPicPr>
            <a:picLocks noGrp="1" noChangeAspect="1"/>
          </p:cNvPicPr>
          <p:nvPr>
            <p:ph type="pic" idx="1"/>
          </p:nvPr>
        </p:nvPicPr>
        <p:blipFill>
          <a:blip r:embed="rId2">
            <a:extLst>
              <a:ext uri="{28A0092B-C50C-407E-A947-70E740481C1C}">
                <a14:useLocalDpi xmlns:a14="http://schemas.microsoft.com/office/drawing/2010/main" val="0"/>
              </a:ext>
            </a:extLst>
          </a:blip>
          <a:srcRect l="8489" r="8489"/>
          <a:stretch>
            <a:fillRect/>
          </a:stretch>
        </p:blipFill>
        <p:spPr>
          <a:xfrm>
            <a:off x="1331640" y="908720"/>
            <a:ext cx="7333488" cy="5486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azufre</a:t>
            </a:r>
            <a:endParaRPr lang="es-AR" dirty="0"/>
          </a:p>
        </p:txBody>
      </p:sp>
      <p:sp>
        <p:nvSpPr>
          <p:cNvPr id="3" name="2 Marcador de contenido"/>
          <p:cNvSpPr>
            <a:spLocks noGrp="1"/>
          </p:cNvSpPr>
          <p:nvPr>
            <p:ph sz="half" idx="1"/>
          </p:nvPr>
        </p:nvSpPr>
        <p:spPr>
          <a:xfrm>
            <a:off x="457200" y="1600200"/>
            <a:ext cx="8003232" cy="4900634"/>
          </a:xfrm>
        </p:spPr>
        <p:txBody>
          <a:bodyPr>
            <a:normAutofit fontScale="62500" lnSpcReduction="20000"/>
          </a:bodyPr>
          <a:lstStyle/>
          <a:p>
            <a:r>
              <a:rPr lang="es-AR" sz="3300" dirty="0"/>
              <a:t>El azufre circula a través de la biosfera de la siguiente manera, por una parte se comprende el paso desde el suelo o bien desde el agua, si hablamos de un sistema acuático, a las plantas, a los animales y regresa nuevamente al suelo o al agua.</a:t>
            </a:r>
          </a:p>
          <a:p>
            <a:r>
              <a:rPr lang="es-AR" sz="3300" dirty="0"/>
              <a:t>Algunos de los compuestos sulfúricos presentes en la tierra son llevados al mar por los ríos. Este azufre es devuelto a la tierra por un mecanismo que consiste en convertirlo en compuestos gaseosos tales como el ácido sulfhídrico (H</a:t>
            </a:r>
            <a:r>
              <a:rPr lang="es-AR" sz="3300" baseline="-25000" dirty="0"/>
              <a:t>2</a:t>
            </a:r>
            <a:r>
              <a:rPr lang="es-AR" sz="3300" dirty="0"/>
              <a:t>S) y el dióxido de azufre (SO</a:t>
            </a:r>
            <a:r>
              <a:rPr lang="es-AR" sz="3300" baseline="-25000" dirty="0"/>
              <a:t>2</a:t>
            </a:r>
            <a:r>
              <a:rPr lang="es-AR" sz="3300" dirty="0"/>
              <a:t>). Estos penetran en la atmósfera y vuelven a tierra firme. Generalmente son lavados por las lluvias, aunque parte del dióxido de azufre puede ser directamente absorbido por las plantas desde la atmósfera.</a:t>
            </a:r>
          </a:p>
          <a:p>
            <a:r>
              <a:rPr lang="es-AR" sz="3300" dirty="0"/>
              <a:t>La actividad industrial del hombre esta provocando exceso de emisiones de gases sulfurosos a la atmósfera y ocasionando problemas como la lluvia ácida.</a:t>
            </a:r>
          </a:p>
          <a:p>
            <a:endParaRPr lang="es-A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Marcador de posición de imagen"/>
          <p:cNvPicPr>
            <a:picLocks noGrp="1" noChangeAspect="1"/>
          </p:cNvPicPr>
          <p:nvPr>
            <p:ph type="pic" idx="1"/>
          </p:nvPr>
        </p:nvPicPr>
        <p:blipFill>
          <a:blip r:embed="rId2">
            <a:extLst>
              <a:ext uri="{28A0092B-C50C-407E-A947-70E740481C1C}">
                <a14:useLocalDpi xmlns:a14="http://schemas.microsoft.com/office/drawing/2010/main" val="0"/>
              </a:ext>
            </a:extLst>
          </a:blip>
          <a:srcRect l="11612" r="11612"/>
          <a:stretch>
            <a:fillRect/>
          </a:stretch>
        </p:blipFill>
        <p:spPr>
          <a:xfrm>
            <a:off x="1138237" y="373966"/>
            <a:ext cx="7333488" cy="550330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59</TotalTime>
  <Words>421</Words>
  <Application>Microsoft Office PowerPoint</Application>
  <PresentationFormat>Presentación en pantalla (4:3)</PresentationFormat>
  <Paragraphs>32</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Brío</vt:lpstr>
      <vt:lpstr>Ciclos bioquímicos</vt:lpstr>
      <vt:lpstr>ciclos</vt:lpstr>
      <vt:lpstr>Ciclos de la vida diaria</vt:lpstr>
      <vt:lpstr>CARBONO.</vt:lpstr>
      <vt:lpstr>nitrógeno</vt:lpstr>
      <vt:lpstr>AGUA</vt:lpstr>
      <vt:lpstr>Presentación de PowerPoint</vt:lpstr>
      <vt:lpstr>azufre</vt:lpstr>
      <vt:lpstr>Presentación de PowerPoint</vt:lpstr>
      <vt:lpstr>fosforo</vt:lpstr>
      <vt:lpstr>gracias</vt:lpstr>
    </vt:vector>
  </TitlesOfParts>
  <Company>Windows Vista uR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Ciclos bioquimicos</dc:title>
  <dc:creator>Colossus User</dc:creator>
  <cp:lastModifiedBy>BIBLIOTECA</cp:lastModifiedBy>
  <cp:revision>7</cp:revision>
  <dcterms:created xsi:type="dcterms:W3CDTF">2012-10-08T17:25:22Z</dcterms:created>
  <dcterms:modified xsi:type="dcterms:W3CDTF">2012-10-16T14:33:33Z</dcterms:modified>
</cp:coreProperties>
</file>