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57" r:id="rId4"/>
    <p:sldId id="272" r:id="rId5"/>
    <p:sldId id="258" r:id="rId6"/>
    <p:sldId id="273" r:id="rId7"/>
    <p:sldId id="283" r:id="rId8"/>
    <p:sldId id="259" r:id="rId9"/>
    <p:sldId id="274" r:id="rId10"/>
    <p:sldId id="261" r:id="rId11"/>
    <p:sldId id="276" r:id="rId12"/>
    <p:sldId id="263" r:id="rId13"/>
    <p:sldId id="281" r:id="rId14"/>
    <p:sldId id="280" r:id="rId15"/>
    <p:sldId id="282" r:id="rId16"/>
    <p:sldId id="279" r:id="rId17"/>
    <p:sldId id="268" r:id="rId1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88" autoAdjust="0"/>
    <p:restoredTop sz="94660"/>
  </p:normalViewPr>
  <p:slideViewPr>
    <p:cSldViewPr>
      <p:cViewPr varScale="1">
        <p:scale>
          <a:sx n="65" d="100"/>
          <a:sy n="6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1B7DE6-7FBB-4454-BE5A-9D8A9A6A50B6}" type="datetimeFigureOut">
              <a:rPr lang="es-CO" smtClean="0"/>
              <a:pPr/>
              <a:t>09/10/2012</a:t>
            </a:fld>
            <a:endParaRPr lang="es-CO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O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08EE19-B62D-4E3A-8BC6-F84DC259E9B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B7DE6-7FBB-4454-BE5A-9D8A9A6A50B6}" type="datetimeFigureOut">
              <a:rPr lang="es-CO" smtClean="0"/>
              <a:pPr/>
              <a:t>09/10/2012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EE19-B62D-4E3A-8BC6-F84DC259E9B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B7DE6-7FBB-4454-BE5A-9D8A9A6A50B6}" type="datetimeFigureOut">
              <a:rPr lang="es-CO" smtClean="0"/>
              <a:pPr/>
              <a:t>09/10/2012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EE19-B62D-4E3A-8BC6-F84DC259E9B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B7DE6-7FBB-4454-BE5A-9D8A9A6A50B6}" type="datetimeFigureOut">
              <a:rPr lang="es-CO" smtClean="0"/>
              <a:pPr/>
              <a:t>09/10/2012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EE19-B62D-4E3A-8BC6-F84DC259E9B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B7DE6-7FBB-4454-BE5A-9D8A9A6A50B6}" type="datetimeFigureOut">
              <a:rPr lang="es-CO" smtClean="0"/>
              <a:pPr/>
              <a:t>09/10/2012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EE19-B62D-4E3A-8BC6-F84DC259E9B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B7DE6-7FBB-4454-BE5A-9D8A9A6A50B6}" type="datetimeFigureOut">
              <a:rPr lang="es-CO" smtClean="0"/>
              <a:pPr/>
              <a:t>09/10/2012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EE19-B62D-4E3A-8BC6-F84DC259E9B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B7DE6-7FBB-4454-BE5A-9D8A9A6A50B6}" type="datetimeFigureOut">
              <a:rPr lang="es-CO" smtClean="0"/>
              <a:pPr/>
              <a:t>09/10/2012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EE19-B62D-4E3A-8BC6-F84DC259E9B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B7DE6-7FBB-4454-BE5A-9D8A9A6A50B6}" type="datetimeFigureOut">
              <a:rPr lang="es-CO" smtClean="0"/>
              <a:pPr/>
              <a:t>09/10/2012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EE19-B62D-4E3A-8BC6-F84DC259E9B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B7DE6-7FBB-4454-BE5A-9D8A9A6A50B6}" type="datetimeFigureOut">
              <a:rPr lang="es-CO" smtClean="0"/>
              <a:pPr/>
              <a:t>09/10/2012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EE19-B62D-4E3A-8BC6-F84DC259E9B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1B7DE6-7FBB-4454-BE5A-9D8A9A6A50B6}" type="datetimeFigureOut">
              <a:rPr lang="es-CO" smtClean="0"/>
              <a:pPr/>
              <a:t>09/10/2012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EE19-B62D-4E3A-8BC6-F84DC259E9B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1B7DE6-7FBB-4454-BE5A-9D8A9A6A50B6}" type="datetimeFigureOut">
              <a:rPr lang="es-CO" smtClean="0"/>
              <a:pPr/>
              <a:t>09/10/2012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08EE19-B62D-4E3A-8BC6-F84DC259E9B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1B7DE6-7FBB-4454-BE5A-9D8A9A6A50B6}" type="datetimeFigureOut">
              <a:rPr lang="es-CO" smtClean="0"/>
              <a:pPr/>
              <a:t>09/10/2012</a:t>
            </a:fld>
            <a:endParaRPr lang="es-CO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O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08EE19-B62D-4E3A-8BC6-F84DC259E9B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Micronutriente" TargetMode="External"/><Relationship Id="rId2" Type="http://schemas.openxmlformats.org/officeDocument/2006/relationships/hyperlink" Target="http://es.wikipedia.org/wiki/Macronutrient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115110" cy="4082614"/>
          </a:xfrm>
        </p:spPr>
        <p:txBody>
          <a:bodyPr>
            <a:normAutofit/>
          </a:bodyPr>
          <a:lstStyle/>
          <a:p>
            <a:r>
              <a:rPr lang="es-CO" sz="67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Los ciclos </a:t>
            </a:r>
            <a:r>
              <a:rPr lang="es-CO" sz="6700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biogeoquimicos</a:t>
            </a:r>
            <a:r>
              <a:rPr lang="es-CO" sz="88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/>
            </a:r>
            <a:br>
              <a:rPr lang="es-CO" sz="88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</a:br>
            <a:endParaRPr lang="es-CO" sz="88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50800" dist="25400" dir="13500000">
                  <a:srgbClr val="000000">
                    <a:alpha val="70000"/>
                  </a:srgbClr>
                </a:inn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4357694"/>
            <a:ext cx="8305800" cy="18723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s-CO" dirty="0" smtClean="0"/>
              <a:t>BRAYAN STIVTH BEDOYA PULGARIN.</a:t>
            </a:r>
          </a:p>
          <a:p>
            <a:r>
              <a:rPr lang="es-CO" dirty="0" smtClean="0"/>
              <a:t>904</a:t>
            </a:r>
          </a:p>
          <a:p>
            <a:r>
              <a:rPr lang="es-CO" dirty="0" smtClean="0"/>
              <a:t>PROFESORA:CARMEN </a:t>
            </a:r>
            <a:r>
              <a:rPr lang="es-CO" dirty="0" smtClean="0"/>
              <a:t>ELSA SEGURA</a:t>
            </a:r>
            <a:endParaRPr lang="es-CO" dirty="0" smtClean="0"/>
          </a:p>
          <a:p>
            <a:r>
              <a:rPr lang="es-CO" dirty="0" smtClean="0"/>
              <a:t>BIOLOGIA</a:t>
            </a:r>
            <a:endParaRPr lang="es-CO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142852"/>
            <a:ext cx="7358114" cy="63579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sz="3200" dirty="0" smtClean="0"/>
              <a:t>El </a:t>
            </a:r>
            <a:r>
              <a:rPr lang="es-ES" sz="3200" b="1" dirty="0" smtClean="0"/>
              <a:t>oxígeno</a:t>
            </a:r>
            <a:r>
              <a:rPr lang="es-ES" sz="3200" dirty="0" smtClean="0"/>
              <a:t> es un elemento químico de número atómico 8 y representado por el símbolo </a:t>
            </a:r>
            <a:r>
              <a:rPr lang="es-ES" sz="3200" b="1" dirty="0" smtClean="0"/>
              <a:t>O</a:t>
            </a:r>
            <a:r>
              <a:rPr lang="es-ES" sz="3200" dirty="0" smtClean="0"/>
              <a:t>. Su nombre proviene de las raíces griegas </a:t>
            </a:r>
            <a:r>
              <a:rPr lang="es-ES" sz="3200" dirty="0" smtClean="0"/>
              <a:t>literalmente </a:t>
            </a:r>
            <a:r>
              <a:rPr lang="es-ES" sz="3200" dirty="0" smtClean="0"/>
              <a:t>«punzante», en referencia al sabor de los ácidos) y </a:t>
            </a:r>
            <a:r>
              <a:rPr lang="es-ES" sz="3200" dirty="0" smtClean="0"/>
              <a:t>literalmente </a:t>
            </a:r>
            <a:r>
              <a:rPr lang="es-ES" sz="3200" dirty="0" smtClean="0"/>
              <a:t>«engendrador»), porque en la época en que se le dio esta denominación se creía, incorrectamente, que todos los ácidos requerían oxígeno para su composición. En condiciones normales de presión y temperatura, dos átomos del elemento se enlazan para formar el </a:t>
            </a:r>
            <a:r>
              <a:rPr lang="es-ES" sz="3200" dirty="0" err="1" smtClean="0"/>
              <a:t>dioxígeno</a:t>
            </a:r>
            <a:r>
              <a:rPr lang="es-ES" sz="3200" dirty="0" smtClean="0"/>
              <a:t>, un gas diatómico azul muy pálido, inodoro e insípido con la fórmula O</a:t>
            </a:r>
            <a:r>
              <a:rPr lang="es-ES" sz="3200" baseline="-25000" dirty="0" smtClean="0"/>
              <a:t>2</a:t>
            </a:r>
            <a:r>
              <a:rPr lang="es-ES" sz="3200" dirty="0" smtClean="0"/>
              <a:t>. Este compuesto comprende una importante parte de la atmósfera y resulta necesario para sostener la vida terrestre.</a:t>
            </a:r>
            <a:endParaRPr lang="es-CO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Nitrogeno</a:t>
            </a:r>
            <a:r>
              <a:rPr lang="es-CO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:</a:t>
            </a:r>
            <a:endParaRPr lang="es-CO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186766" cy="385765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base"/>
            <a:r>
              <a:rPr lang="es-ES" dirty="0" smtClean="0"/>
              <a:t>El </a:t>
            </a:r>
            <a:r>
              <a:rPr lang="es-ES" b="1" dirty="0" smtClean="0"/>
              <a:t>nitrógeno</a:t>
            </a:r>
            <a:r>
              <a:rPr lang="es-ES" dirty="0" smtClean="0"/>
              <a:t> es un elemento químico, de número atómico 7, símbolo </a:t>
            </a:r>
            <a:r>
              <a:rPr lang="es-ES" b="1" dirty="0" smtClean="0"/>
              <a:t>N</a:t>
            </a:r>
            <a:r>
              <a:rPr lang="es-ES" dirty="0" smtClean="0"/>
              <a:t> y que en condiciones normales forma un gas diatómico (nitrógeno diatómico o molecular) que constituye del orden del 78% del aire atmosférico. En ocasiones es llamado </a:t>
            </a:r>
            <a:r>
              <a:rPr lang="es-ES" b="1" dirty="0" smtClean="0"/>
              <a:t>ázoe</a:t>
            </a:r>
            <a:r>
              <a:rPr lang="es-ES" dirty="0" smtClean="0"/>
              <a:t> —antiguamente se usó </a:t>
            </a:r>
            <a:r>
              <a:rPr lang="es-ES" dirty="0" smtClean="0"/>
              <a:t>como </a:t>
            </a:r>
            <a:r>
              <a:rPr lang="es-ES" dirty="0" smtClean="0"/>
              <a:t>símbolo del nitrógeno.</a:t>
            </a:r>
            <a:endParaRPr lang="es-CO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Azufre:</a:t>
            </a:r>
            <a:endParaRPr lang="es-CO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s-ES" dirty="0" smtClean="0"/>
              <a:t>El </a:t>
            </a:r>
            <a:r>
              <a:rPr lang="es-ES" b="1" dirty="0" smtClean="0"/>
              <a:t>azufre</a:t>
            </a:r>
            <a:r>
              <a:rPr lang="es-ES" dirty="0" smtClean="0"/>
              <a:t> es un elemento químico de número atómico 16 y símbolo </a:t>
            </a:r>
            <a:r>
              <a:rPr lang="es-ES" b="1" dirty="0" smtClean="0"/>
              <a:t>S</a:t>
            </a:r>
            <a:r>
              <a:rPr lang="es-ES" dirty="0" smtClean="0"/>
              <a:t> </a:t>
            </a:r>
            <a:r>
              <a:rPr lang="es-ES" dirty="0" smtClean="0"/>
              <a:t>.Es </a:t>
            </a:r>
            <a:r>
              <a:rPr lang="es-ES" dirty="0" smtClean="0"/>
              <a:t>un no metal abundante con un olor característico. El azufre se encuentra en forma nativa en regiones volcánicas y en sus formas reducidas formando sulfuros y sulfosales o bien en sus formas oxidadas como sulfatos. Es un elemento químico esencial para todos los organismos y necesario para muchos aminoácidos y, por consiguiente, también para las proteínas. Se usa principalmente como fertilizante pero también en la fabricación de pólvora, laxantes, cerillas einsecticidas.</a:t>
            </a:r>
            <a:endParaRPr lang="es-CO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Fosforo:</a:t>
            </a:r>
            <a:endParaRPr lang="es-CO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450059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dirty="0" smtClean="0"/>
              <a:t>El </a:t>
            </a:r>
            <a:r>
              <a:rPr lang="es-ES" b="1" dirty="0" smtClean="0"/>
              <a:t>fósforo</a:t>
            </a:r>
            <a:r>
              <a:rPr lang="es-ES" dirty="0" smtClean="0"/>
              <a:t> es un elemento químico de número atómico 15 y símbolo </a:t>
            </a:r>
            <a:r>
              <a:rPr lang="es-ES" b="1" dirty="0" smtClean="0"/>
              <a:t>P</a:t>
            </a:r>
            <a:r>
              <a:rPr lang="es-ES" dirty="0" smtClean="0"/>
              <a:t>. </a:t>
            </a:r>
            <a:r>
              <a:rPr lang="es-ES" dirty="0" smtClean="0"/>
              <a:t>Es </a:t>
            </a:r>
            <a:r>
              <a:rPr lang="es-ES" dirty="0" smtClean="0"/>
              <a:t>un no metal multivalente perteneciente al grupo del nitrógeno </a:t>
            </a:r>
            <a:r>
              <a:rPr lang="es-ES" dirty="0" smtClean="0"/>
              <a:t>que </a:t>
            </a:r>
            <a:r>
              <a:rPr lang="es-ES" dirty="0" smtClean="0"/>
              <a:t>se encuentra en la naturaleza combinado en fosfatos inorgánicos y en organismos vivos pero nunca en estado nativo. Es muy reactivo y se oxida espontáneamente en contacto con </a:t>
            </a:r>
            <a:r>
              <a:rPr lang="es-ES" dirty="0" smtClean="0"/>
              <a:t>el oxígeno</a:t>
            </a:r>
            <a:r>
              <a:rPr lang="es-ES" dirty="0" smtClean="0"/>
              <a:t> atmosférico emitiendo luz.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3714752"/>
            <a:ext cx="6255488" cy="136207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CO" dirty="0" smtClean="0"/>
              <a:t>MUCHAS GRACIAS POR SU ATENCION.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5786" y="5429264"/>
            <a:ext cx="6255488" cy="74350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BRAYAN STIVTH BEDOYA PULARIN.  904</a:t>
            </a:r>
          </a:p>
          <a:p>
            <a:endParaRPr lang="es-CO" dirty="0"/>
          </a:p>
        </p:txBody>
      </p:sp>
      <p:pic>
        <p:nvPicPr>
          <p:cNvPr id="8194" name="Picture 2" descr="C:\Users\user\AppData\Local\Microsoft\Windows\Temporary Internet Files\Content.IE5\8G5BZS1A\MP900202105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6572296" cy="278608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43042" y="1428736"/>
            <a:ext cx="6843706" cy="211551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¿</a:t>
            </a:r>
            <a:r>
              <a:rPr lang="es-CO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Qué es?</a:t>
            </a:r>
            <a:endParaRPr lang="es-CO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pic>
        <p:nvPicPr>
          <p:cNvPr id="4" name="Picture 2" descr="C:\Users\user\AppData\Local\Microsoft\Windows\Temporary Internet Files\Content.IE5\2NSN41MI\MP90031687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0585" y="4071942"/>
            <a:ext cx="6069066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s-ES" sz="3600" dirty="0" smtClean="0"/>
              <a:t>Un </a:t>
            </a:r>
            <a:r>
              <a:rPr lang="es-ES" sz="3600" dirty="0" smtClean="0"/>
              <a:t>elemento químico</a:t>
            </a:r>
            <a:r>
              <a:rPr lang="es-ES" sz="3600" dirty="0" smtClean="0"/>
              <a:t> o molécula necesario para la vida de un organismo, se llama nutriente o nutrimento. Los organismos vivos necesitan de 31 a 40 elementos químicos, donde el número y tipos de estos elementos varía en cada especie.</a:t>
            </a:r>
            <a:endParaRPr lang="es-CO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143240" y="3571876"/>
            <a:ext cx="5429288" cy="192882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CO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Elementos:</a:t>
            </a:r>
            <a:endParaRPr lang="es-CO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err="1" smtClean="0">
                <a:hlinkClick r:id="rId2" tooltip="Macronutriente"/>
              </a:rPr>
              <a:t>Macronutrientes</a:t>
            </a:r>
            <a:r>
              <a:rPr lang="es-ES" dirty="0" smtClean="0"/>
              <a:t>: carbono, oxígeno, hidrógeno, nitrógeno, fósforo, azufre, calcio, magnesio y potasio. Estos elementos y sus compuestos constituyen el 97% de la masa del cuerpo humano, y más de 95% de la masa de todos los organismos.</a:t>
            </a:r>
          </a:p>
          <a:p>
            <a:r>
              <a:rPr lang="es-ES" dirty="0" smtClean="0">
                <a:hlinkClick r:id="rId3" tooltip="Micronutriente"/>
              </a:rPr>
              <a:t>Micronutrientes</a:t>
            </a:r>
            <a:r>
              <a:rPr lang="es-ES" dirty="0" smtClean="0"/>
              <a:t>. Son los 30 ó más elementos requeridos en cantidades </a:t>
            </a:r>
            <a:r>
              <a:rPr lang="es-ES" dirty="0" smtClean="0"/>
              <a:t>pequeñas.</a:t>
            </a:r>
            <a:endParaRPr lang="es-E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 smtClean="0"/>
              <a:t>Macronutrientes</a:t>
            </a:r>
            <a:r>
              <a:rPr lang="es-CO" dirty="0" smtClean="0"/>
              <a:t>: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3108" y="3571876"/>
            <a:ext cx="6657964" cy="1643066"/>
          </a:xfrm>
        </p:spPr>
        <p:txBody>
          <a:bodyPr/>
          <a:lstStyle/>
          <a:p>
            <a:r>
              <a:rPr lang="es-ES" dirty="0" smtClean="0"/>
              <a:t>Carbono: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El </a:t>
            </a:r>
            <a:r>
              <a:rPr lang="es-ES" b="1" dirty="0" smtClean="0"/>
              <a:t>carbono</a:t>
            </a:r>
            <a:r>
              <a:rPr lang="es-ES" dirty="0" smtClean="0"/>
              <a:t> es un elemento químico de número atómico 6 y símbolo </a:t>
            </a:r>
            <a:r>
              <a:rPr lang="es-ES" b="1" dirty="0" smtClean="0"/>
              <a:t>C</a:t>
            </a:r>
            <a:r>
              <a:rPr lang="es-ES" dirty="0" smtClean="0"/>
              <a:t>. Es sólido a temperatura ambiente. Dependiendo de las condiciones de formación, puede encontrarse en la naturaleza en distintas formas alotrópicas, carbono amorfo y cristalino en forma de grafito o </a:t>
            </a:r>
            <a:r>
              <a:rPr lang="es-ES" dirty="0" smtClean="0"/>
              <a:t>diamante respectivamente</a:t>
            </a:r>
            <a:r>
              <a:rPr lang="es-ES" dirty="0" smtClean="0"/>
              <a:t>. Es el pilar básico de la química orgánica; se conocen cerca de 16 millones de compuestos de carbono, aumentando este número en unos 500.000 compuestos por año, y forma parte de todos los seres vivos conocidos. </a:t>
            </a:r>
            <a:endParaRPr lang="es-CO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Oxigeno:</a:t>
            </a:r>
            <a:endParaRPr lang="es-CO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</TotalTime>
  <Words>51</Words>
  <Application>Microsoft Office PowerPoint</Application>
  <PresentationFormat>Presentación en pantalla (4:3)</PresentationFormat>
  <Paragraphs>23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Concurrencia</vt:lpstr>
      <vt:lpstr>Los ciclos biogeoquimicos </vt:lpstr>
      <vt:lpstr>¿Qué es?</vt:lpstr>
      <vt:lpstr>Diapositiva 3</vt:lpstr>
      <vt:lpstr>Elementos:</vt:lpstr>
      <vt:lpstr>Diapositiva 5</vt:lpstr>
      <vt:lpstr>Macronutrientes:</vt:lpstr>
      <vt:lpstr>Carbono:</vt:lpstr>
      <vt:lpstr>Diapositiva 8</vt:lpstr>
      <vt:lpstr>Oxigeno:</vt:lpstr>
      <vt:lpstr>Diapositiva 10</vt:lpstr>
      <vt:lpstr>Nitrogeno:</vt:lpstr>
      <vt:lpstr>Diapositiva 12</vt:lpstr>
      <vt:lpstr>Azufre:</vt:lpstr>
      <vt:lpstr>Diapositiva 14</vt:lpstr>
      <vt:lpstr>Fosforo:</vt:lpstr>
      <vt:lpstr>Diapositiva 16</vt:lpstr>
      <vt:lpstr>MUCHAS GRACIAS POR SU ATENCION.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MONOSACARIDOS</dc:title>
  <dc:creator>user</dc:creator>
  <cp:lastModifiedBy>Usuario</cp:lastModifiedBy>
  <cp:revision>30</cp:revision>
  <dcterms:created xsi:type="dcterms:W3CDTF">2012-04-13T01:04:38Z</dcterms:created>
  <dcterms:modified xsi:type="dcterms:W3CDTF">2012-10-09T23:33:39Z</dcterms:modified>
</cp:coreProperties>
</file>